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8" r:id="rId1"/>
  </p:sldMasterIdLst>
  <p:sldIdLst>
    <p:sldId id="256" r:id="rId2"/>
    <p:sldId id="257" r:id="rId3"/>
    <p:sldId id="268" r:id="rId4"/>
    <p:sldId id="265" r:id="rId5"/>
    <p:sldId id="266" r:id="rId6"/>
    <p:sldId id="267" r:id="rId7"/>
    <p:sldId id="269" r:id="rId8"/>
    <p:sldId id="270" r:id="rId9"/>
    <p:sldId id="259" r:id="rId10"/>
    <p:sldId id="260" r:id="rId11"/>
    <p:sldId id="258" r:id="rId12"/>
    <p:sldId id="261" r:id="rId13"/>
    <p:sldId id="271" r:id="rId14"/>
    <p:sldId id="272" r:id="rId15"/>
    <p:sldId id="273" r:id="rId16"/>
    <p:sldId id="276" r:id="rId17"/>
    <p:sldId id="263" r:id="rId18"/>
    <p:sldId id="264" r:id="rId19"/>
    <p:sldId id="274" r:id="rId20"/>
    <p:sldId id="275" r:id="rId21"/>
    <p:sldId id="26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65"/>
    <p:restoredTop sz="96327"/>
  </p:normalViewPr>
  <p:slideViewPr>
    <p:cSldViewPr snapToGrid="0" snapToObjects="1">
      <p:cViewPr varScale="1">
        <p:scale>
          <a:sx n="128" d="100"/>
          <a:sy n="128" d="100"/>
        </p:scale>
        <p:origin x="66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hdphoto1.wdp>
</file>

<file path=ppt/media/image1.jpg>
</file>

<file path=ppt/media/image2.png>
</file>

<file path=ppt/media/image3.png>
</file>

<file path=ppt/media/image4.tiff>
</file>

<file path=ppt/media/image5.tiff>
</file>

<file path=ppt/media/image6.tiff>
</file>

<file path=ppt/media/image7.pn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5/15/20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96260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5/15/20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370666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5/15/20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0501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5/15/20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63476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5/15/20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25844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6886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5/15/20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28502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5/15/20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50000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5/15/20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02383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5/15/20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092618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5/15/20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71322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5/15/20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460072329"/>
      </p:ext>
    </p:extLst>
  </p:cSld>
  <p:clrMap bg1="lt1" tx1="dk1" bg2="lt2" tx2="dk2" accent1="accent1" accent2="accent2" accent3="accent3" accent4="accent4" accent5="accent5" accent6="accent6" hlink="hlink" folHlink="folHlink"/>
  <p:sldLayoutIdLst>
    <p:sldLayoutId id="2147483807" r:id="rId1"/>
    <p:sldLayoutId id="2147483808" r:id="rId2"/>
    <p:sldLayoutId id="2147483809" r:id="rId3"/>
    <p:sldLayoutId id="2147483810" r:id="rId4"/>
    <p:sldLayoutId id="2147483811" r:id="rId5"/>
    <p:sldLayoutId id="2147483817" r:id="rId6"/>
    <p:sldLayoutId id="2147483812" r:id="rId7"/>
    <p:sldLayoutId id="2147483813" r:id="rId8"/>
    <p:sldLayoutId id="2147483814" r:id="rId9"/>
    <p:sldLayoutId id="2147483816" r:id="rId10"/>
    <p:sldLayoutId id="2147483815"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investitwisely.com/page/2/"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hyperlink" Target="https://creativecommons.org/licenses/by-sa/3.0/"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www.nytimes.com/interactive/2020/us/states-reopen-map-coronavirus.html" TargetMode="External"/><Relationship Id="rId2" Type="http://schemas.openxmlformats.org/officeDocument/2006/relationships/hyperlink" Target="https://en.wikipedia.org/wiki/Timeline_of_the_COVID-19_pandemic_in_the_United_States" TargetMode="External"/><Relationship Id="rId1" Type="http://schemas.openxmlformats.org/officeDocument/2006/relationships/slideLayout" Target="../slideLayouts/slideLayout2.xml"/><Relationship Id="rId4" Type="http://schemas.openxmlformats.org/officeDocument/2006/relationships/hyperlink" Target="https://www.texastribune.org/2020/04/28/texas-reopening-restaurants-greg-abbott/"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echen102/COVID-19-TweetID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ACF04AD-5C29-4211-A6FE-182B59671DEE}"/>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952516" y="10"/>
            <a:ext cx="10287000" cy="6858000"/>
          </a:xfrm>
          <a:prstGeom prst="rect">
            <a:avLst/>
          </a:prstGeom>
        </p:spPr>
      </p:pic>
      <p:sp>
        <p:nvSpPr>
          <p:cNvPr id="11" name="Rectangle 10">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18EA40E-4561-DA4D-875B-8AD3BEA61AEE}"/>
              </a:ext>
            </a:extLst>
          </p:cNvPr>
          <p:cNvSpPr>
            <a:spLocks noGrp="1"/>
          </p:cNvSpPr>
          <p:nvPr>
            <p:ph type="ctrTitle"/>
          </p:nvPr>
        </p:nvSpPr>
        <p:spPr>
          <a:xfrm>
            <a:off x="477981" y="1122362"/>
            <a:ext cx="4023360" cy="2802219"/>
          </a:xfrm>
        </p:spPr>
        <p:txBody>
          <a:bodyPr anchor="b">
            <a:normAutofit/>
          </a:bodyPr>
          <a:lstStyle/>
          <a:p>
            <a:r>
              <a:rPr lang="en-US" sz="3200" dirty="0">
                <a:solidFill>
                  <a:schemeClr val="bg1"/>
                </a:solidFill>
              </a:rPr>
              <a:t>Sentiment Analysis of </a:t>
            </a:r>
            <a:br>
              <a:rPr lang="en-US" sz="3200" dirty="0">
                <a:solidFill>
                  <a:schemeClr val="bg1"/>
                </a:solidFill>
              </a:rPr>
            </a:br>
            <a:r>
              <a:rPr lang="en-US" sz="3200" dirty="0">
                <a:solidFill>
                  <a:schemeClr val="bg1"/>
                </a:solidFill>
              </a:rPr>
              <a:t>covid-19 </a:t>
            </a:r>
            <a:br>
              <a:rPr lang="en-US" sz="3200" dirty="0">
                <a:solidFill>
                  <a:schemeClr val="bg1"/>
                </a:solidFill>
              </a:rPr>
            </a:br>
            <a:r>
              <a:rPr lang="en-US" sz="3200" dirty="0">
                <a:solidFill>
                  <a:schemeClr val="bg1"/>
                </a:solidFill>
              </a:rPr>
              <a:t>social media posts</a:t>
            </a:r>
          </a:p>
        </p:txBody>
      </p:sp>
      <p:sp>
        <p:nvSpPr>
          <p:cNvPr id="3" name="Subtitle 2">
            <a:extLst>
              <a:ext uri="{FF2B5EF4-FFF2-40B4-BE49-F238E27FC236}">
                <a16:creationId xmlns:a16="http://schemas.microsoft.com/office/drawing/2014/main" id="{89B736F9-8E54-3644-AF81-DCD99AB48190}"/>
              </a:ext>
            </a:extLst>
          </p:cNvPr>
          <p:cNvSpPr>
            <a:spLocks noGrp="1"/>
          </p:cNvSpPr>
          <p:nvPr>
            <p:ph type="subTitle" idx="1"/>
          </p:nvPr>
        </p:nvSpPr>
        <p:spPr>
          <a:xfrm>
            <a:off x="477980" y="3969352"/>
            <a:ext cx="4023359" cy="1208141"/>
          </a:xfrm>
        </p:spPr>
        <p:txBody>
          <a:bodyPr>
            <a:normAutofit/>
          </a:bodyPr>
          <a:lstStyle/>
          <a:p>
            <a:r>
              <a:rPr lang="en-US" dirty="0">
                <a:solidFill>
                  <a:schemeClr val="bg1"/>
                </a:solidFill>
              </a:rPr>
              <a:t>A study by:</a:t>
            </a:r>
          </a:p>
          <a:p>
            <a:pPr>
              <a:spcBef>
                <a:spcPts val="0"/>
              </a:spcBef>
              <a:spcAft>
                <a:spcPts val="0"/>
              </a:spcAft>
            </a:pPr>
            <a:r>
              <a:rPr lang="en-US" dirty="0" err="1">
                <a:solidFill>
                  <a:schemeClr val="bg1"/>
                </a:solidFill>
              </a:rPr>
              <a:t>Luken</a:t>
            </a:r>
            <a:r>
              <a:rPr lang="en-US" dirty="0">
                <a:solidFill>
                  <a:schemeClr val="bg1"/>
                </a:solidFill>
              </a:rPr>
              <a:t> weaver, </a:t>
            </a:r>
            <a:r>
              <a:rPr lang="en-US" dirty="0" err="1">
                <a:solidFill>
                  <a:schemeClr val="bg1"/>
                </a:solidFill>
              </a:rPr>
              <a:t>alex</a:t>
            </a:r>
            <a:r>
              <a:rPr lang="en-US" dirty="0">
                <a:solidFill>
                  <a:schemeClr val="bg1"/>
                </a:solidFill>
              </a:rPr>
              <a:t> </a:t>
            </a:r>
            <a:r>
              <a:rPr lang="en-US" dirty="0" err="1">
                <a:solidFill>
                  <a:schemeClr val="bg1"/>
                </a:solidFill>
              </a:rPr>
              <a:t>klapheke</a:t>
            </a:r>
            <a:r>
              <a:rPr lang="en-US" dirty="0">
                <a:solidFill>
                  <a:schemeClr val="bg1"/>
                </a:solidFill>
              </a:rPr>
              <a:t>, </a:t>
            </a:r>
          </a:p>
          <a:p>
            <a:pPr>
              <a:spcBef>
                <a:spcPts val="0"/>
              </a:spcBef>
              <a:spcAft>
                <a:spcPts val="0"/>
              </a:spcAft>
            </a:pPr>
            <a:r>
              <a:rPr lang="en-US" dirty="0" err="1">
                <a:solidFill>
                  <a:schemeClr val="bg1"/>
                </a:solidFill>
              </a:rPr>
              <a:t>jon</a:t>
            </a:r>
            <a:r>
              <a:rPr lang="en-US" dirty="0">
                <a:solidFill>
                  <a:schemeClr val="bg1"/>
                </a:solidFill>
              </a:rPr>
              <a:t> </a:t>
            </a:r>
            <a:r>
              <a:rPr lang="en-US" dirty="0" err="1">
                <a:solidFill>
                  <a:schemeClr val="bg1"/>
                </a:solidFill>
              </a:rPr>
              <a:t>godin</a:t>
            </a:r>
            <a:r>
              <a:rPr lang="en-US" dirty="0">
                <a:solidFill>
                  <a:schemeClr val="bg1"/>
                </a:solidFill>
              </a:rPr>
              <a:t> &amp; </a:t>
            </a:r>
            <a:r>
              <a:rPr lang="en-US" dirty="0" err="1">
                <a:solidFill>
                  <a:schemeClr val="bg1"/>
                </a:solidFill>
              </a:rPr>
              <a:t>reza</a:t>
            </a:r>
            <a:r>
              <a:rPr lang="en-US" dirty="0">
                <a:solidFill>
                  <a:schemeClr val="bg1"/>
                </a:solidFill>
              </a:rPr>
              <a:t> </a:t>
            </a:r>
            <a:r>
              <a:rPr lang="en-US" dirty="0" err="1">
                <a:solidFill>
                  <a:schemeClr val="bg1"/>
                </a:solidFill>
              </a:rPr>
              <a:t>Farrokhi</a:t>
            </a:r>
            <a:endParaRPr lang="en-US" dirty="0">
              <a:solidFill>
                <a:schemeClr val="bg1"/>
              </a:solidFill>
            </a:endParaRPr>
          </a:p>
        </p:txBody>
      </p:sp>
      <p:sp>
        <p:nvSpPr>
          <p:cNvPr id="5" name="TextBox 4">
            <a:extLst>
              <a:ext uri="{FF2B5EF4-FFF2-40B4-BE49-F238E27FC236}">
                <a16:creationId xmlns:a16="http://schemas.microsoft.com/office/drawing/2014/main" id="{D07CD630-F22E-874F-814B-B7B26DC37E1D}"/>
              </a:ext>
            </a:extLst>
          </p:cNvPr>
          <p:cNvSpPr txBox="1"/>
          <p:nvPr/>
        </p:nvSpPr>
        <p:spPr>
          <a:xfrm>
            <a:off x="952517" y="6858000"/>
            <a:ext cx="10286985" cy="230832"/>
          </a:xfrm>
          <a:prstGeom prst="rect">
            <a:avLst/>
          </a:prstGeom>
          <a:noFill/>
        </p:spPr>
        <p:txBody>
          <a:bodyPr wrap="square" rtlCol="0">
            <a:spAutoFit/>
          </a:bodyPr>
          <a:lstStyle/>
          <a:p>
            <a:r>
              <a:rPr lang="en-US" sz="900">
                <a:hlinkClick r:id="rId3" tooltip="http://www.investitwisely.com/page/2/"/>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13936345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83872-D014-594E-911F-79BC5F968412}"/>
              </a:ext>
            </a:extLst>
          </p:cNvPr>
          <p:cNvSpPr>
            <a:spLocks noGrp="1"/>
          </p:cNvSpPr>
          <p:nvPr>
            <p:ph type="title"/>
          </p:nvPr>
        </p:nvSpPr>
        <p:spPr>
          <a:xfrm>
            <a:off x="581192" y="702156"/>
            <a:ext cx="11029616" cy="540235"/>
          </a:xfrm>
        </p:spPr>
        <p:txBody>
          <a:bodyPr>
            <a:normAutofit/>
          </a:bodyPr>
          <a:lstStyle/>
          <a:p>
            <a:r>
              <a:rPr lang="en-US" dirty="0"/>
              <a:t>Timeline of key events RELATED TO COVID-19</a:t>
            </a:r>
          </a:p>
        </p:txBody>
      </p:sp>
      <p:graphicFrame>
        <p:nvGraphicFramePr>
          <p:cNvPr id="4" name="Content Placeholder 3">
            <a:extLst>
              <a:ext uri="{FF2B5EF4-FFF2-40B4-BE49-F238E27FC236}">
                <a16:creationId xmlns:a16="http://schemas.microsoft.com/office/drawing/2014/main" id="{E7A26360-3CCC-3240-9260-9F8543C4B9E2}"/>
              </a:ext>
            </a:extLst>
          </p:cNvPr>
          <p:cNvGraphicFramePr>
            <a:graphicFrameLocks noGrp="1"/>
          </p:cNvGraphicFramePr>
          <p:nvPr>
            <p:ph idx="1"/>
            <p:extLst>
              <p:ext uri="{D42A27DB-BD31-4B8C-83A1-F6EECF244321}">
                <p14:modId xmlns:p14="http://schemas.microsoft.com/office/powerpoint/2010/main" val="1519822476"/>
              </p:ext>
            </p:extLst>
          </p:nvPr>
        </p:nvGraphicFramePr>
        <p:xfrm>
          <a:off x="581025" y="1337713"/>
          <a:ext cx="11029950" cy="4968240"/>
        </p:xfrm>
        <a:graphic>
          <a:graphicData uri="http://schemas.openxmlformats.org/drawingml/2006/table">
            <a:tbl>
              <a:tblPr firstRow="1" bandRow="1">
                <a:tableStyleId>{5C22544A-7EE6-4342-B048-85BDC9FD1C3A}</a:tableStyleId>
              </a:tblPr>
              <a:tblGrid>
                <a:gridCol w="979418">
                  <a:extLst>
                    <a:ext uri="{9D8B030D-6E8A-4147-A177-3AD203B41FA5}">
                      <a16:colId xmlns:a16="http://schemas.microsoft.com/office/drawing/2014/main" val="2548526664"/>
                    </a:ext>
                  </a:extLst>
                </a:gridCol>
                <a:gridCol w="10050532">
                  <a:extLst>
                    <a:ext uri="{9D8B030D-6E8A-4147-A177-3AD203B41FA5}">
                      <a16:colId xmlns:a16="http://schemas.microsoft.com/office/drawing/2014/main" val="3656105367"/>
                    </a:ext>
                  </a:extLst>
                </a:gridCol>
              </a:tblGrid>
              <a:tr h="370840">
                <a:tc>
                  <a:txBody>
                    <a:bodyPr/>
                    <a:lstStyle/>
                    <a:p>
                      <a:pPr algn="ctr"/>
                      <a:r>
                        <a:rPr lang="en-US" sz="1400" dirty="0"/>
                        <a:t>Date</a:t>
                      </a:r>
                    </a:p>
                  </a:txBody>
                  <a:tcPr anchor="ctr"/>
                </a:tc>
                <a:tc>
                  <a:txBody>
                    <a:bodyPr/>
                    <a:lstStyle/>
                    <a:p>
                      <a:r>
                        <a:rPr lang="en-US" sz="1400" dirty="0"/>
                        <a:t>Event</a:t>
                      </a:r>
                    </a:p>
                  </a:txBody>
                  <a:tcPr anchor="ctr"/>
                </a:tc>
                <a:extLst>
                  <a:ext uri="{0D108BD9-81ED-4DB2-BD59-A6C34878D82A}">
                    <a16:rowId xmlns:a16="http://schemas.microsoft.com/office/drawing/2014/main" val="2145877702"/>
                  </a:ext>
                </a:extLst>
              </a:tr>
              <a:tr h="370840">
                <a:tc>
                  <a:txBody>
                    <a:bodyPr/>
                    <a:lstStyle/>
                    <a:p>
                      <a:pPr algn="ctr"/>
                      <a:r>
                        <a:rPr lang="en-US" sz="1400" dirty="0"/>
                        <a:t>March 15</a:t>
                      </a:r>
                    </a:p>
                  </a:txBody>
                  <a:tcPr anchor="ctr"/>
                </a:tc>
                <a:tc>
                  <a:txBody>
                    <a:bodyPr/>
                    <a:lstStyle/>
                    <a:p>
                      <a:r>
                        <a:rPr lang="en-US" sz="1400" dirty="0"/>
                        <a:t>CDC issues guidance recommending against gatherings of 50+ people for 8 weeks</a:t>
                      </a:r>
                    </a:p>
                  </a:txBody>
                  <a:tcPr anchor="ctr"/>
                </a:tc>
                <a:extLst>
                  <a:ext uri="{0D108BD9-81ED-4DB2-BD59-A6C34878D82A}">
                    <a16:rowId xmlns:a16="http://schemas.microsoft.com/office/drawing/2014/main" val="3801091582"/>
                  </a:ext>
                </a:extLst>
              </a:tr>
              <a:tr h="370840">
                <a:tc>
                  <a:txBody>
                    <a:bodyPr/>
                    <a:lstStyle/>
                    <a:p>
                      <a:pPr algn="ctr"/>
                      <a:r>
                        <a:rPr lang="en-US" sz="1400" dirty="0"/>
                        <a:t>March 16</a:t>
                      </a:r>
                    </a:p>
                  </a:txBody>
                  <a:tcPr anchor="ctr"/>
                </a:tc>
                <a:tc>
                  <a:txBody>
                    <a:bodyPr/>
                    <a:lstStyle/>
                    <a:p>
                      <a:r>
                        <a:rPr lang="en-US" sz="1400" dirty="0"/>
                        <a:t>President Trump issues new guidelines urging avoidance of gatherings of 10+ people and to restrict discretionary travel</a:t>
                      </a:r>
                    </a:p>
                  </a:txBody>
                  <a:tcPr anchor="ctr"/>
                </a:tc>
                <a:extLst>
                  <a:ext uri="{0D108BD9-81ED-4DB2-BD59-A6C34878D82A}">
                    <a16:rowId xmlns:a16="http://schemas.microsoft.com/office/drawing/2014/main" val="52650203"/>
                  </a:ext>
                </a:extLst>
              </a:tr>
              <a:tr h="370840">
                <a:tc>
                  <a:txBody>
                    <a:bodyPr/>
                    <a:lstStyle/>
                    <a:p>
                      <a:pPr algn="ctr"/>
                      <a:r>
                        <a:rPr lang="en-US" sz="1400" dirty="0"/>
                        <a:t>March 17</a:t>
                      </a:r>
                    </a:p>
                  </a:txBody>
                  <a:tcPr anchor="ctr"/>
                </a:tc>
                <a:tc>
                  <a:txBody>
                    <a:bodyPr/>
                    <a:lstStyle/>
                    <a:p>
                      <a:r>
                        <a:rPr lang="en-US" sz="1400" dirty="0"/>
                        <a:t>President Trump tells reporters “this is a pandemic”</a:t>
                      </a:r>
                    </a:p>
                  </a:txBody>
                  <a:tcPr anchor="ctr"/>
                </a:tc>
                <a:extLst>
                  <a:ext uri="{0D108BD9-81ED-4DB2-BD59-A6C34878D82A}">
                    <a16:rowId xmlns:a16="http://schemas.microsoft.com/office/drawing/2014/main" val="265594220"/>
                  </a:ext>
                </a:extLst>
              </a:tr>
              <a:tr h="370840">
                <a:tc>
                  <a:txBody>
                    <a:bodyPr/>
                    <a:lstStyle/>
                    <a:p>
                      <a:pPr algn="ctr"/>
                      <a:r>
                        <a:rPr lang="en-US" sz="1400" dirty="0">
                          <a:solidFill>
                            <a:schemeClr val="accent2"/>
                          </a:solidFill>
                        </a:rPr>
                        <a:t>March 20</a:t>
                      </a:r>
                    </a:p>
                  </a:txBody>
                  <a:tcPr anchor="ctr"/>
                </a:tc>
                <a:tc>
                  <a:txBody>
                    <a:bodyPr/>
                    <a:lstStyle/>
                    <a:p>
                      <a:r>
                        <a:rPr lang="en-US" sz="1400" dirty="0">
                          <a:solidFill>
                            <a:schemeClr val="accent2"/>
                          </a:solidFill>
                        </a:rPr>
                        <a:t>New York Governor Andrew Cuomo issues state-wide order that all non-essential workers must stay at home, effective March 22</a:t>
                      </a:r>
                    </a:p>
                  </a:txBody>
                  <a:tcPr anchor="ctr"/>
                </a:tc>
                <a:extLst>
                  <a:ext uri="{0D108BD9-81ED-4DB2-BD59-A6C34878D82A}">
                    <a16:rowId xmlns:a16="http://schemas.microsoft.com/office/drawing/2014/main" val="3506065518"/>
                  </a:ext>
                </a:extLst>
              </a:tr>
              <a:tr h="370840">
                <a:tc>
                  <a:txBody>
                    <a:bodyPr/>
                    <a:lstStyle/>
                    <a:p>
                      <a:pPr algn="ctr"/>
                      <a:r>
                        <a:rPr lang="en-US" sz="1400" dirty="0">
                          <a:solidFill>
                            <a:schemeClr val="tx1"/>
                          </a:solidFill>
                        </a:rPr>
                        <a:t>March 25</a:t>
                      </a:r>
                    </a:p>
                  </a:txBody>
                  <a:tcPr anchor="ctr"/>
                </a:tc>
                <a:tc>
                  <a:txBody>
                    <a:bodyPr/>
                    <a:lstStyle/>
                    <a:p>
                      <a:r>
                        <a:rPr lang="en-US" sz="1400" dirty="0">
                          <a:solidFill>
                            <a:schemeClr val="tx1"/>
                          </a:solidFill>
                        </a:rPr>
                        <a:t>Deal struck on Capitol Hill regarding economic stimulus bill</a:t>
                      </a:r>
                    </a:p>
                  </a:txBody>
                  <a:tcPr anchor="ctr"/>
                </a:tc>
                <a:extLst>
                  <a:ext uri="{0D108BD9-81ED-4DB2-BD59-A6C34878D82A}">
                    <a16:rowId xmlns:a16="http://schemas.microsoft.com/office/drawing/2014/main" val="963089801"/>
                  </a:ext>
                </a:extLst>
              </a:tr>
              <a:tr h="370840">
                <a:tc>
                  <a:txBody>
                    <a:bodyPr/>
                    <a:lstStyle/>
                    <a:p>
                      <a:pPr algn="ctr"/>
                      <a:r>
                        <a:rPr lang="en-US" sz="1400" dirty="0">
                          <a:solidFill>
                            <a:schemeClr val="accent1"/>
                          </a:solidFill>
                        </a:rPr>
                        <a:t>March 31</a:t>
                      </a:r>
                    </a:p>
                  </a:txBody>
                  <a:tcPr anchor="ctr"/>
                </a:tc>
                <a:tc>
                  <a:txBody>
                    <a:bodyPr/>
                    <a:lstStyle/>
                    <a:p>
                      <a:r>
                        <a:rPr lang="en-US" sz="1400" dirty="0">
                          <a:solidFill>
                            <a:schemeClr val="accent1"/>
                          </a:solidFill>
                        </a:rPr>
                        <a:t>Texas Governor Greg Abbott issues stay-at-home order, effective April 2</a:t>
                      </a:r>
                    </a:p>
                  </a:txBody>
                  <a:tcPr anchor="ctr"/>
                </a:tc>
                <a:extLst>
                  <a:ext uri="{0D108BD9-81ED-4DB2-BD59-A6C34878D82A}">
                    <a16:rowId xmlns:a16="http://schemas.microsoft.com/office/drawing/2014/main" val="3902597012"/>
                  </a:ext>
                </a:extLst>
              </a:tr>
              <a:tr h="370840">
                <a:tc>
                  <a:txBody>
                    <a:bodyPr/>
                    <a:lstStyle/>
                    <a:p>
                      <a:pPr algn="ctr"/>
                      <a:r>
                        <a:rPr lang="en-US" sz="1400" dirty="0">
                          <a:solidFill>
                            <a:schemeClr val="tx1"/>
                          </a:solidFill>
                        </a:rPr>
                        <a:t>April 14</a:t>
                      </a:r>
                    </a:p>
                  </a:txBody>
                  <a:tcPr anchor="ctr"/>
                </a:tc>
                <a:tc>
                  <a:txBody>
                    <a:bodyPr/>
                    <a:lstStyle/>
                    <a:p>
                      <a:r>
                        <a:rPr lang="en-US" sz="1400" dirty="0">
                          <a:solidFill>
                            <a:schemeClr val="tx1"/>
                          </a:solidFill>
                        </a:rPr>
                        <a:t>President Trump announces decision to halt US funding to the World Health Organization (WHO)</a:t>
                      </a:r>
                    </a:p>
                  </a:txBody>
                  <a:tcPr anchor="ctr"/>
                </a:tc>
                <a:extLst>
                  <a:ext uri="{0D108BD9-81ED-4DB2-BD59-A6C34878D82A}">
                    <a16:rowId xmlns:a16="http://schemas.microsoft.com/office/drawing/2014/main" val="1569268209"/>
                  </a:ext>
                </a:extLst>
              </a:tr>
              <a:tr h="370840">
                <a:tc>
                  <a:txBody>
                    <a:bodyPr/>
                    <a:lstStyle/>
                    <a:p>
                      <a:pPr algn="ctr"/>
                      <a:r>
                        <a:rPr lang="en-US" sz="1400" dirty="0">
                          <a:solidFill>
                            <a:schemeClr val="accent1"/>
                          </a:solidFill>
                        </a:rPr>
                        <a:t>April 17</a:t>
                      </a:r>
                    </a:p>
                  </a:txBody>
                  <a:tcPr anchor="ctr"/>
                </a:tc>
                <a:tc>
                  <a:txBody>
                    <a:bodyPr/>
                    <a:lstStyle/>
                    <a:p>
                      <a:r>
                        <a:rPr lang="en-US" sz="1400" dirty="0">
                          <a:solidFill>
                            <a:schemeClr val="accent1"/>
                          </a:solidFill>
                        </a:rPr>
                        <a:t>Governor Abbott announces phased reopening of the Texas economy starting April 20</a:t>
                      </a:r>
                    </a:p>
                  </a:txBody>
                  <a:tcPr anchor="ctr"/>
                </a:tc>
                <a:extLst>
                  <a:ext uri="{0D108BD9-81ED-4DB2-BD59-A6C34878D82A}">
                    <a16:rowId xmlns:a16="http://schemas.microsoft.com/office/drawing/2014/main" val="1415305775"/>
                  </a:ext>
                </a:extLst>
              </a:tr>
              <a:tr h="370840">
                <a:tc>
                  <a:txBody>
                    <a:bodyPr/>
                    <a:lstStyle/>
                    <a:p>
                      <a:pPr algn="ctr"/>
                      <a:r>
                        <a:rPr lang="en-US" sz="1400" dirty="0">
                          <a:solidFill>
                            <a:schemeClr val="accent2"/>
                          </a:solidFill>
                        </a:rPr>
                        <a:t>April 26</a:t>
                      </a:r>
                    </a:p>
                  </a:txBody>
                  <a:tcPr anchor="ctr"/>
                </a:tc>
                <a:tc>
                  <a:txBody>
                    <a:bodyPr/>
                    <a:lstStyle/>
                    <a:p>
                      <a:r>
                        <a:rPr lang="en-US" sz="1400" dirty="0">
                          <a:solidFill>
                            <a:schemeClr val="accent2"/>
                          </a:solidFill>
                        </a:rPr>
                        <a:t>Governor Cuomo lays out broad outline for gradual restart of the state, allowing low-risk businesses upstate to re-open in mid-May. No suggestions of loosening restrictions in NYC in the near future.</a:t>
                      </a:r>
                    </a:p>
                  </a:txBody>
                  <a:tcPr anchor="ctr"/>
                </a:tc>
                <a:extLst>
                  <a:ext uri="{0D108BD9-81ED-4DB2-BD59-A6C34878D82A}">
                    <a16:rowId xmlns:a16="http://schemas.microsoft.com/office/drawing/2014/main" val="1765486140"/>
                  </a:ext>
                </a:extLst>
              </a:tr>
              <a:tr h="370840">
                <a:tc>
                  <a:txBody>
                    <a:bodyPr/>
                    <a:lstStyle/>
                    <a:p>
                      <a:pPr algn="ctr"/>
                      <a:r>
                        <a:rPr lang="en-US" sz="1400" dirty="0">
                          <a:solidFill>
                            <a:schemeClr val="accent1"/>
                          </a:solidFill>
                        </a:rPr>
                        <a:t>April 30</a:t>
                      </a:r>
                    </a:p>
                  </a:txBody>
                  <a:tcPr anchor="ctr"/>
                </a:tc>
                <a:tc>
                  <a:txBody>
                    <a:bodyPr/>
                    <a:lstStyle/>
                    <a:p>
                      <a:r>
                        <a:rPr lang="en-US" sz="1400" dirty="0">
                          <a:solidFill>
                            <a:schemeClr val="accent1"/>
                          </a:solidFill>
                        </a:rPr>
                        <a:t>Governor Abbott allows stay-at-home order for Texas to lapse</a:t>
                      </a:r>
                    </a:p>
                  </a:txBody>
                  <a:tcPr anchor="ctr"/>
                </a:tc>
                <a:extLst>
                  <a:ext uri="{0D108BD9-81ED-4DB2-BD59-A6C34878D82A}">
                    <a16:rowId xmlns:a16="http://schemas.microsoft.com/office/drawing/2014/main" val="1384163324"/>
                  </a:ext>
                </a:extLst>
              </a:tr>
              <a:tr h="370840">
                <a:tc>
                  <a:txBody>
                    <a:bodyPr/>
                    <a:lstStyle/>
                    <a:p>
                      <a:pPr algn="ctr"/>
                      <a:r>
                        <a:rPr lang="en-US" sz="1400" dirty="0">
                          <a:solidFill>
                            <a:schemeClr val="accent1"/>
                          </a:solidFill>
                        </a:rPr>
                        <a:t>May 1</a:t>
                      </a:r>
                    </a:p>
                  </a:txBody>
                  <a:tcPr anchor="ctr"/>
                </a:tc>
                <a:tc>
                  <a:txBody>
                    <a:bodyPr/>
                    <a:lstStyle/>
                    <a:p>
                      <a:r>
                        <a:rPr lang="en-US" sz="1400" dirty="0">
                          <a:solidFill>
                            <a:schemeClr val="accent1"/>
                          </a:solidFill>
                        </a:rPr>
                        <a:t>In Texas, all retail stores, restaurants, movie theaters, and malls were allowed to reopen with limited capacity</a:t>
                      </a:r>
                    </a:p>
                  </a:txBody>
                  <a:tcPr anchor="ctr"/>
                </a:tc>
                <a:extLst>
                  <a:ext uri="{0D108BD9-81ED-4DB2-BD59-A6C34878D82A}">
                    <a16:rowId xmlns:a16="http://schemas.microsoft.com/office/drawing/2014/main" val="1147913900"/>
                  </a:ext>
                </a:extLst>
              </a:tr>
              <a:tr h="370840">
                <a:tc>
                  <a:txBody>
                    <a:bodyPr/>
                    <a:lstStyle/>
                    <a:p>
                      <a:pPr algn="ctr"/>
                      <a:r>
                        <a:rPr lang="en-US" sz="1400" dirty="0">
                          <a:solidFill>
                            <a:schemeClr val="accent2"/>
                          </a:solidFill>
                        </a:rPr>
                        <a:t>May 15</a:t>
                      </a:r>
                    </a:p>
                  </a:txBody>
                  <a:tcPr anchor="ctr"/>
                </a:tc>
                <a:tc>
                  <a:txBody>
                    <a:bodyPr/>
                    <a:lstStyle/>
                    <a:p>
                      <a:r>
                        <a:rPr lang="en-US" sz="1400" dirty="0">
                          <a:solidFill>
                            <a:schemeClr val="accent2"/>
                          </a:solidFill>
                        </a:rPr>
                        <a:t>New York state stay-at-home order set to expire</a:t>
                      </a:r>
                    </a:p>
                  </a:txBody>
                  <a:tcPr anchor="ctr"/>
                </a:tc>
                <a:extLst>
                  <a:ext uri="{0D108BD9-81ED-4DB2-BD59-A6C34878D82A}">
                    <a16:rowId xmlns:a16="http://schemas.microsoft.com/office/drawing/2014/main" val="873218689"/>
                  </a:ext>
                </a:extLst>
              </a:tr>
            </a:tbl>
          </a:graphicData>
        </a:graphic>
      </p:graphicFrame>
      <p:sp>
        <p:nvSpPr>
          <p:cNvPr id="5" name="TextBox 4">
            <a:extLst>
              <a:ext uri="{FF2B5EF4-FFF2-40B4-BE49-F238E27FC236}">
                <a16:creationId xmlns:a16="http://schemas.microsoft.com/office/drawing/2014/main" id="{75490BD9-CF17-EC40-AEFC-3CC0C41BAD7B}"/>
              </a:ext>
            </a:extLst>
          </p:cNvPr>
          <p:cNvSpPr txBox="1"/>
          <p:nvPr/>
        </p:nvSpPr>
        <p:spPr>
          <a:xfrm>
            <a:off x="580858" y="6401275"/>
            <a:ext cx="11029950" cy="338554"/>
          </a:xfrm>
          <a:prstGeom prst="rect">
            <a:avLst/>
          </a:prstGeom>
          <a:noFill/>
        </p:spPr>
        <p:txBody>
          <a:bodyPr wrap="square" rtlCol="0">
            <a:spAutoFit/>
          </a:bodyPr>
          <a:lstStyle/>
          <a:p>
            <a:r>
              <a:rPr lang="en-US" sz="800" dirty="0"/>
              <a:t>Sources: </a:t>
            </a:r>
            <a:r>
              <a:rPr lang="en-US" sz="800" dirty="0">
                <a:hlinkClick r:id="rId2"/>
              </a:rPr>
              <a:t>https://en.wikipedia.org/wiki/Timeline_of_the_COVID-19_pandemic_in_the_United_States</a:t>
            </a:r>
            <a:r>
              <a:rPr lang="en-US" sz="800" dirty="0"/>
              <a:t> , </a:t>
            </a:r>
            <a:r>
              <a:rPr lang="en-US" sz="800" dirty="0">
                <a:hlinkClick r:id="rId3"/>
              </a:rPr>
              <a:t>https://www.nytimes.com/interactive/2020/us/states-reopen-map-coronavirus.html</a:t>
            </a:r>
            <a:r>
              <a:rPr lang="en-US" sz="800" dirty="0"/>
              <a:t> , </a:t>
            </a:r>
            <a:r>
              <a:rPr lang="en-US" sz="800" dirty="0">
                <a:hlinkClick r:id="rId4"/>
              </a:rPr>
              <a:t>https://www.texastribune.org/2020/04/28/texas-reopening-restaurants-greg-abbott/</a:t>
            </a:r>
            <a:r>
              <a:rPr lang="en-US" sz="800" dirty="0"/>
              <a:t> </a:t>
            </a:r>
          </a:p>
        </p:txBody>
      </p:sp>
    </p:spTree>
    <p:extLst>
      <p:ext uri="{BB962C8B-B14F-4D97-AF65-F5344CB8AC3E}">
        <p14:creationId xmlns:p14="http://schemas.microsoft.com/office/powerpoint/2010/main" val="5428954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27D0C0-54E3-024D-84C8-991CF251CE86}"/>
              </a:ext>
            </a:extLst>
          </p:cNvPr>
          <p:cNvSpPr>
            <a:spLocks noGrp="1"/>
          </p:cNvSpPr>
          <p:nvPr>
            <p:ph type="title"/>
          </p:nvPr>
        </p:nvSpPr>
        <p:spPr>
          <a:xfrm>
            <a:off x="581192" y="702156"/>
            <a:ext cx="11029616" cy="575659"/>
          </a:xfrm>
        </p:spPr>
        <p:txBody>
          <a:bodyPr/>
          <a:lstStyle/>
          <a:p>
            <a:r>
              <a:rPr lang="en-US" dirty="0"/>
              <a:t>Covid-19 Cases &amp; deaths by region</a:t>
            </a:r>
          </a:p>
        </p:txBody>
      </p:sp>
      <p:pic>
        <p:nvPicPr>
          <p:cNvPr id="12" name="Content Placeholder 11" descr="A screenshot of a cell phone&#10;&#10;Description automatically generated">
            <a:extLst>
              <a:ext uri="{FF2B5EF4-FFF2-40B4-BE49-F238E27FC236}">
                <a16:creationId xmlns:a16="http://schemas.microsoft.com/office/drawing/2014/main" id="{236109BF-FACA-6E4C-8CAC-25E6E9DFEFFD}"/>
              </a:ext>
            </a:extLst>
          </p:cNvPr>
          <p:cNvPicPr>
            <a:picLocks noGrp="1" noChangeAspect="1"/>
          </p:cNvPicPr>
          <p:nvPr>
            <p:ph idx="1"/>
          </p:nvPr>
        </p:nvPicPr>
        <p:blipFill>
          <a:blip r:embed="rId2"/>
          <a:stretch>
            <a:fillRect/>
          </a:stretch>
        </p:blipFill>
        <p:spPr>
          <a:xfrm>
            <a:off x="1113693" y="1296637"/>
            <a:ext cx="9964615" cy="5299666"/>
          </a:xfrm>
        </p:spPr>
      </p:pic>
    </p:spTree>
    <p:extLst>
      <p:ext uri="{BB962C8B-B14F-4D97-AF65-F5344CB8AC3E}">
        <p14:creationId xmlns:p14="http://schemas.microsoft.com/office/powerpoint/2010/main" val="20945674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EE1E9-264D-0046-A176-6A277E8F4E5E}"/>
              </a:ext>
            </a:extLst>
          </p:cNvPr>
          <p:cNvSpPr>
            <a:spLocks noGrp="1"/>
          </p:cNvSpPr>
          <p:nvPr>
            <p:ph type="title"/>
          </p:nvPr>
        </p:nvSpPr>
        <p:spPr/>
        <p:txBody>
          <a:bodyPr/>
          <a:lstStyle/>
          <a:p>
            <a:r>
              <a:rPr lang="en-US" dirty="0"/>
              <a:t>Sentiment analysis RESULTS</a:t>
            </a:r>
          </a:p>
        </p:txBody>
      </p:sp>
      <p:sp>
        <p:nvSpPr>
          <p:cNvPr id="3" name="Text Placeholder 2">
            <a:extLst>
              <a:ext uri="{FF2B5EF4-FFF2-40B4-BE49-F238E27FC236}">
                <a16:creationId xmlns:a16="http://schemas.microsoft.com/office/drawing/2014/main" id="{4324F2B9-63CB-3540-9DFA-77B4A9E784F2}"/>
              </a:ext>
            </a:extLst>
          </p:cNvPr>
          <p:cNvSpPr>
            <a:spLocks noGrp="1"/>
          </p:cNvSpPr>
          <p:nvPr>
            <p:ph type="body" idx="1"/>
          </p:nvPr>
        </p:nvSpPr>
        <p:spPr/>
        <p:txBody>
          <a:bodyPr/>
          <a:lstStyle/>
          <a:p>
            <a:r>
              <a:rPr lang="en-US" dirty="0"/>
              <a:t>Comparison of social media post sentiment over time in new York city and Houston, TX</a:t>
            </a:r>
          </a:p>
        </p:txBody>
      </p:sp>
    </p:spTree>
    <p:extLst>
      <p:ext uri="{BB962C8B-B14F-4D97-AF65-F5344CB8AC3E}">
        <p14:creationId xmlns:p14="http://schemas.microsoft.com/office/powerpoint/2010/main" val="6993007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BFD36BE0-C787-2549-A830-9CCFAF36EF31}"/>
              </a:ext>
            </a:extLst>
          </p:cNvPr>
          <p:cNvPicPr>
            <a:picLocks noGrp="1" noChangeAspect="1"/>
          </p:cNvPicPr>
          <p:nvPr>
            <p:ph idx="1"/>
          </p:nvPr>
        </p:nvPicPr>
        <p:blipFill>
          <a:blip r:embed="rId2"/>
          <a:stretch>
            <a:fillRect/>
          </a:stretch>
        </p:blipFill>
        <p:spPr>
          <a:xfrm>
            <a:off x="1752949" y="147163"/>
            <a:ext cx="8686101" cy="3865315"/>
          </a:xfrm>
          <a:prstGeom prst="rect">
            <a:avLst/>
          </a:prstGeom>
        </p:spPr>
      </p:pic>
      <p:sp>
        <p:nvSpPr>
          <p:cNvPr id="18" name="Rectangle 17">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DFE8FC0-EBE0-094B-98B3-0474078E90A1}"/>
              </a:ext>
            </a:extLst>
          </p:cNvPr>
          <p:cNvSpPr>
            <a:spLocks noGrp="1"/>
          </p:cNvSpPr>
          <p:nvPr>
            <p:ph type="title"/>
          </p:nvPr>
        </p:nvSpPr>
        <p:spPr>
          <a:xfrm>
            <a:off x="679600" y="4596992"/>
            <a:ext cx="3353432" cy="1607013"/>
          </a:xfrm>
        </p:spPr>
        <p:txBody>
          <a:bodyPr vert="horz" lIns="91440" tIns="45720" rIns="91440" bIns="45720" rtlCol="0" anchor="ctr">
            <a:normAutofit/>
          </a:bodyPr>
          <a:lstStyle/>
          <a:p>
            <a:r>
              <a:rPr lang="en-US" sz="2600"/>
              <a:t>We used the same time period for 2019 as a baseline</a:t>
            </a:r>
          </a:p>
        </p:txBody>
      </p:sp>
      <p:sp>
        <p:nvSpPr>
          <p:cNvPr id="4" name="Text Placeholder 3">
            <a:extLst>
              <a:ext uri="{FF2B5EF4-FFF2-40B4-BE49-F238E27FC236}">
                <a16:creationId xmlns:a16="http://schemas.microsoft.com/office/drawing/2014/main" id="{F1081BA3-14D2-F343-821B-2860F2A96AB0}"/>
              </a:ext>
            </a:extLst>
          </p:cNvPr>
          <p:cNvSpPr>
            <a:spLocks noGrp="1"/>
          </p:cNvSpPr>
          <p:nvPr>
            <p:ph type="body" sz="half" idx="2"/>
          </p:nvPr>
        </p:nvSpPr>
        <p:spPr>
          <a:xfrm>
            <a:off x="4271491" y="4596992"/>
            <a:ext cx="7240909" cy="1607012"/>
          </a:xfrm>
        </p:spPr>
        <p:txBody>
          <a:bodyPr vert="horz" lIns="91440" tIns="45720" rIns="91440" bIns="45720" rtlCol="0" anchor="ctr">
            <a:normAutofit/>
          </a:bodyPr>
          <a:lstStyle/>
          <a:p>
            <a:r>
              <a:rPr lang="en-US" dirty="0"/>
              <a:t>For reasons we don’t quite yet understand, sentiment in both Houston (blue) and NY (orange) was relatively flat throughout March 2019, then became more volatile thereafter.</a:t>
            </a:r>
          </a:p>
          <a:p>
            <a:r>
              <a:rPr lang="en-US" dirty="0"/>
              <a:t>The largest positive spike in sentiment occurred when the New York state legislature announced a plastic bag ban.</a:t>
            </a:r>
          </a:p>
        </p:txBody>
      </p:sp>
    </p:spTree>
    <p:extLst>
      <p:ext uri="{BB962C8B-B14F-4D97-AF65-F5344CB8AC3E}">
        <p14:creationId xmlns:p14="http://schemas.microsoft.com/office/powerpoint/2010/main" val="3614287185"/>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3C80FB3E-5159-004D-8933-1CA6674C15D1}"/>
              </a:ext>
            </a:extLst>
          </p:cNvPr>
          <p:cNvPicPr>
            <a:picLocks noGrp="1" noChangeAspect="1"/>
          </p:cNvPicPr>
          <p:nvPr>
            <p:ph idx="1"/>
          </p:nvPr>
        </p:nvPicPr>
        <p:blipFill>
          <a:blip r:embed="rId2"/>
          <a:stretch>
            <a:fillRect/>
          </a:stretch>
        </p:blipFill>
        <p:spPr>
          <a:xfrm>
            <a:off x="1865453" y="247292"/>
            <a:ext cx="8461093" cy="3765186"/>
          </a:xfrm>
          <a:prstGeom prst="rect">
            <a:avLst/>
          </a:prstGeom>
        </p:spPr>
      </p:pic>
      <p:sp>
        <p:nvSpPr>
          <p:cNvPr id="31" name="Rectangle 30">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E1859D5-6E1D-1C4F-ABA0-44F4CB6AFB64}"/>
              </a:ext>
            </a:extLst>
          </p:cNvPr>
          <p:cNvSpPr>
            <a:spLocks noGrp="1"/>
          </p:cNvSpPr>
          <p:nvPr>
            <p:ph type="title"/>
          </p:nvPr>
        </p:nvSpPr>
        <p:spPr>
          <a:xfrm>
            <a:off x="679600" y="4596992"/>
            <a:ext cx="3353432" cy="1607013"/>
          </a:xfrm>
        </p:spPr>
        <p:txBody>
          <a:bodyPr vert="horz" lIns="91440" tIns="45720" rIns="91440" bIns="45720" rtlCol="0" anchor="ctr">
            <a:normAutofit/>
          </a:bodyPr>
          <a:lstStyle/>
          <a:p>
            <a:r>
              <a:rPr lang="en-US" sz="2800"/>
              <a:t>the 2020 period covering the covid-19 crisis</a:t>
            </a:r>
          </a:p>
        </p:txBody>
      </p:sp>
      <p:sp>
        <p:nvSpPr>
          <p:cNvPr id="4" name="Text Placeholder 3">
            <a:extLst>
              <a:ext uri="{FF2B5EF4-FFF2-40B4-BE49-F238E27FC236}">
                <a16:creationId xmlns:a16="http://schemas.microsoft.com/office/drawing/2014/main" id="{E3E0FCEF-D3F7-034E-BD0E-E5E2070F914D}"/>
              </a:ext>
            </a:extLst>
          </p:cNvPr>
          <p:cNvSpPr>
            <a:spLocks noGrp="1"/>
          </p:cNvSpPr>
          <p:nvPr>
            <p:ph type="body" sz="half" idx="2"/>
          </p:nvPr>
        </p:nvSpPr>
        <p:spPr>
          <a:xfrm>
            <a:off x="4271491" y="4596992"/>
            <a:ext cx="7240909" cy="1607012"/>
          </a:xfrm>
        </p:spPr>
        <p:txBody>
          <a:bodyPr vert="horz" lIns="91440" tIns="45720" rIns="91440" bIns="45720" rtlCol="0" anchor="ctr">
            <a:normAutofit/>
          </a:bodyPr>
          <a:lstStyle/>
          <a:p>
            <a:r>
              <a:rPr lang="en-US"/>
              <a:t>Overall, sentiment in both cities, taken across all COVID-related posts, was generally neutral, with perhaps a slight lean towards the positive.</a:t>
            </a:r>
          </a:p>
          <a:p>
            <a:r>
              <a:rPr lang="en-US"/>
              <a:t>So, although we can uncover strongly polarized opinions beneath the surface, on the whole, it’s difficult to see a clear picture emerge, even with the vastly different rates of cases and strength of restrictions in the two cities.</a:t>
            </a:r>
            <a:endParaRPr lang="en-US" dirty="0"/>
          </a:p>
        </p:txBody>
      </p:sp>
    </p:spTree>
    <p:extLst>
      <p:ext uri="{BB962C8B-B14F-4D97-AF65-F5344CB8AC3E}">
        <p14:creationId xmlns:p14="http://schemas.microsoft.com/office/powerpoint/2010/main" val="218887322"/>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C1E7B328-8DCB-6941-A5E0-1FAC8F1D3528}"/>
              </a:ext>
            </a:extLst>
          </p:cNvPr>
          <p:cNvPicPr>
            <a:picLocks noChangeAspect="1"/>
          </p:cNvPicPr>
          <p:nvPr/>
        </p:nvPicPr>
        <p:blipFill>
          <a:blip r:embed="rId2"/>
          <a:stretch>
            <a:fillRect/>
          </a:stretch>
        </p:blipFill>
        <p:spPr>
          <a:xfrm>
            <a:off x="1585547" y="138558"/>
            <a:ext cx="9020906" cy="4014303"/>
          </a:xfrm>
          <a:prstGeom prst="rect">
            <a:avLst/>
          </a:prstGeom>
        </p:spPr>
      </p:pic>
      <p:sp>
        <p:nvSpPr>
          <p:cNvPr id="13" name="Rectangle 12">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179C673-0622-2C49-BB23-DE410F1B363C}"/>
              </a:ext>
            </a:extLst>
          </p:cNvPr>
          <p:cNvSpPr>
            <a:spLocks noGrp="1"/>
          </p:cNvSpPr>
          <p:nvPr>
            <p:ph type="title"/>
          </p:nvPr>
        </p:nvSpPr>
        <p:spPr>
          <a:xfrm>
            <a:off x="679600" y="4596992"/>
            <a:ext cx="3353432" cy="1607013"/>
          </a:xfrm>
        </p:spPr>
        <p:txBody>
          <a:bodyPr anchor="ctr">
            <a:normAutofit fontScale="90000"/>
          </a:bodyPr>
          <a:lstStyle/>
          <a:p>
            <a:r>
              <a:rPr lang="en-US" dirty="0">
                <a:solidFill>
                  <a:srgbClr val="FFFFFF"/>
                </a:solidFill>
              </a:rPr>
              <a:t>We next looked at posts mentioning the governors</a:t>
            </a:r>
          </a:p>
        </p:txBody>
      </p:sp>
      <p:sp>
        <p:nvSpPr>
          <p:cNvPr id="8" name="Content Placeholder 7">
            <a:extLst>
              <a:ext uri="{FF2B5EF4-FFF2-40B4-BE49-F238E27FC236}">
                <a16:creationId xmlns:a16="http://schemas.microsoft.com/office/drawing/2014/main" id="{03879322-A4F5-4CF4-BFED-CB1907B8291D}"/>
              </a:ext>
            </a:extLst>
          </p:cNvPr>
          <p:cNvSpPr>
            <a:spLocks noGrp="1"/>
          </p:cNvSpPr>
          <p:nvPr>
            <p:ph idx="1"/>
          </p:nvPr>
        </p:nvSpPr>
        <p:spPr>
          <a:xfrm>
            <a:off x="4271491" y="4596992"/>
            <a:ext cx="7240909" cy="1607012"/>
          </a:xfrm>
        </p:spPr>
        <p:txBody>
          <a:bodyPr>
            <a:normAutofit fontScale="85000" lnSpcReduction="20000"/>
          </a:bodyPr>
          <a:lstStyle/>
          <a:p>
            <a:pPr marL="0" indent="0">
              <a:buNone/>
            </a:pPr>
            <a:r>
              <a:rPr lang="en-US" dirty="0">
                <a:solidFill>
                  <a:srgbClr val="FFFFFF"/>
                </a:solidFill>
              </a:rPr>
              <a:t>Here, a very clear story emerges. Despite relative few cases and deaths in Houston, when Gov. Abbott issued the stay-at-home order in early April, sentiment plummeted in Houston. Sentiment in Houston also rose dramatically when it became clear that the stay-at-home order would be short-lived (among the shortest in the country).</a:t>
            </a:r>
          </a:p>
          <a:p>
            <a:pPr marL="0" indent="0">
              <a:buNone/>
            </a:pPr>
            <a:r>
              <a:rPr lang="en-US" dirty="0">
                <a:solidFill>
                  <a:srgbClr val="FFFFFF"/>
                </a:solidFill>
              </a:rPr>
              <a:t>In contrast, sentiment in New York in posts involving Gov. Cuomo remained relatively steady and neutral, if not slightly positive, despite global highs in cases and deaths and very strong restrictions about social distancing being in place.</a:t>
            </a:r>
          </a:p>
        </p:txBody>
      </p:sp>
    </p:spTree>
    <p:extLst>
      <p:ext uri="{BB962C8B-B14F-4D97-AF65-F5344CB8AC3E}">
        <p14:creationId xmlns:p14="http://schemas.microsoft.com/office/powerpoint/2010/main" val="1334631967"/>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899B1-4965-F845-96B8-A235E251D84A}"/>
              </a:ext>
            </a:extLst>
          </p:cNvPr>
          <p:cNvSpPr>
            <a:spLocks noGrp="1"/>
          </p:cNvSpPr>
          <p:nvPr>
            <p:ph type="title"/>
          </p:nvPr>
        </p:nvSpPr>
        <p:spPr/>
        <p:txBody>
          <a:bodyPr/>
          <a:lstStyle/>
          <a:p>
            <a:r>
              <a:rPr lang="en-US" dirty="0"/>
              <a:t>Conclusions &amp; next steps</a:t>
            </a:r>
          </a:p>
        </p:txBody>
      </p:sp>
      <p:sp>
        <p:nvSpPr>
          <p:cNvPr id="3" name="Content Placeholder 2">
            <a:extLst>
              <a:ext uri="{FF2B5EF4-FFF2-40B4-BE49-F238E27FC236}">
                <a16:creationId xmlns:a16="http://schemas.microsoft.com/office/drawing/2014/main" id="{1627DC36-36E0-7E46-92F7-4114CDFBE428}"/>
              </a:ext>
            </a:extLst>
          </p:cNvPr>
          <p:cNvSpPr>
            <a:spLocks noGrp="1"/>
          </p:cNvSpPr>
          <p:nvPr>
            <p:ph idx="1"/>
          </p:nvPr>
        </p:nvSpPr>
        <p:spPr/>
        <p:txBody>
          <a:bodyPr/>
          <a:lstStyle/>
          <a:p>
            <a:r>
              <a:rPr lang="en-US" dirty="0"/>
              <a:t>In summary, we do feel like we created a working proof-of-concept that social media posts can be analyzed for sentiment in the face of a global (or even local) crisis</a:t>
            </a:r>
          </a:p>
          <a:p>
            <a:r>
              <a:rPr lang="en-US" dirty="0"/>
              <a:t>The story was clearest when focusing on posts mentioning each of the respective state governors, where Texans tended to bristle at any suggestion of lockdown restrictions, while New Yorkers seemed more generally accepting given the high incidence of COVID in the five boroughs of New York.</a:t>
            </a:r>
          </a:p>
          <a:p>
            <a:r>
              <a:rPr lang="en-US" dirty="0"/>
              <a:t>Sentiment analysis is tricky, however, so you must be careful when aggregating sentiment across and within potentially diverse local populations - many effects can get cancelled out, or the sentiment can be directed toward the opposite of the keywords used.</a:t>
            </a:r>
          </a:p>
          <a:p>
            <a:r>
              <a:rPr lang="en-US" dirty="0"/>
              <a:t>For future steps, using Twitter posts holds potential due to the huge volume of COVID-related tweets that have been curated. However, the proper data infrastructure needs to be in place to handle such a large trove of data, and a Premium Twitter Developer account will be required for the analysis.</a:t>
            </a:r>
          </a:p>
        </p:txBody>
      </p:sp>
    </p:spTree>
    <p:extLst>
      <p:ext uri="{BB962C8B-B14F-4D97-AF65-F5344CB8AC3E}">
        <p14:creationId xmlns:p14="http://schemas.microsoft.com/office/powerpoint/2010/main" val="29876743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39171204-6A50-40E1-B631-84CEDFC93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6C973F6-5187-412F-AACC-6E3FF8A6A1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628" y="496959"/>
            <a:ext cx="1106164" cy="585973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11AE14F-1B7E-41E6-B579-2F71D13503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856" y="496958"/>
            <a:ext cx="9961047" cy="36780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6097533-A221-3F4F-8FCB-FA0CADC4FE21}"/>
              </a:ext>
            </a:extLst>
          </p:cNvPr>
          <p:cNvSpPr>
            <a:spLocks noGrp="1"/>
          </p:cNvSpPr>
          <p:nvPr>
            <p:ph type="title"/>
          </p:nvPr>
        </p:nvSpPr>
        <p:spPr>
          <a:xfrm>
            <a:off x="1893715" y="708498"/>
            <a:ext cx="7574507" cy="3330055"/>
          </a:xfrm>
        </p:spPr>
        <p:txBody>
          <a:bodyPr vert="horz" lIns="91440" tIns="45720" rIns="91440" bIns="45720" rtlCol="0" anchor="ctr">
            <a:normAutofit/>
          </a:bodyPr>
          <a:lstStyle/>
          <a:p>
            <a:r>
              <a:rPr lang="en-US" sz="6000" b="0" kern="1200" cap="all" dirty="0">
                <a:solidFill>
                  <a:srgbClr val="FFFFFF"/>
                </a:solidFill>
                <a:latin typeface="+mj-lt"/>
                <a:ea typeface="+mj-ea"/>
                <a:cs typeface="+mj-cs"/>
              </a:rPr>
              <a:t>Appendix</a:t>
            </a:r>
          </a:p>
        </p:txBody>
      </p:sp>
      <p:sp>
        <p:nvSpPr>
          <p:cNvPr id="22" name="Rectangle 21">
            <a:extLst>
              <a:ext uri="{FF2B5EF4-FFF2-40B4-BE49-F238E27FC236}">
                <a16:creationId xmlns:a16="http://schemas.microsoft.com/office/drawing/2014/main" id="{752BB805-F7B7-4B80-A1C5-385D4DAF7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789" y="4284212"/>
            <a:ext cx="9961115" cy="2072481"/>
          </a:xfrm>
          <a:prstGeom prst="rect">
            <a:avLst/>
          </a:prstGeom>
          <a:solidFill>
            <a:srgbClr val="6C7781">
              <a:alpha val="80000"/>
            </a:srgb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71257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E8A07-FE24-8B44-AB3A-5C319FA6B58D}"/>
              </a:ext>
            </a:extLst>
          </p:cNvPr>
          <p:cNvSpPr>
            <a:spLocks noGrp="1"/>
          </p:cNvSpPr>
          <p:nvPr>
            <p:ph type="title"/>
          </p:nvPr>
        </p:nvSpPr>
        <p:spPr>
          <a:xfrm>
            <a:off x="575894" y="729658"/>
            <a:ext cx="11029616" cy="595050"/>
          </a:xfrm>
        </p:spPr>
        <p:txBody>
          <a:bodyPr/>
          <a:lstStyle/>
          <a:p>
            <a:r>
              <a:rPr lang="en-US" dirty="0"/>
              <a:t>Cases &amp; deaths by county, New York city &amp; greater </a:t>
            </a:r>
            <a:r>
              <a:rPr lang="en-US" dirty="0" err="1"/>
              <a:t>houston</a:t>
            </a:r>
            <a:endParaRPr lang="en-US" dirty="0"/>
          </a:p>
        </p:txBody>
      </p:sp>
      <p:pic>
        <p:nvPicPr>
          <p:cNvPr id="4" name="Picture 3" descr="A close up of a map&#10;&#10;Description automatically generated">
            <a:extLst>
              <a:ext uri="{FF2B5EF4-FFF2-40B4-BE49-F238E27FC236}">
                <a16:creationId xmlns:a16="http://schemas.microsoft.com/office/drawing/2014/main" id="{13E06497-FB2D-914D-A5B2-DEEF0D20D00F}"/>
              </a:ext>
            </a:extLst>
          </p:cNvPr>
          <p:cNvPicPr>
            <a:picLocks noChangeAspect="1"/>
          </p:cNvPicPr>
          <p:nvPr/>
        </p:nvPicPr>
        <p:blipFill>
          <a:blip r:embed="rId2"/>
          <a:stretch>
            <a:fillRect/>
          </a:stretch>
        </p:blipFill>
        <p:spPr>
          <a:xfrm>
            <a:off x="1366302" y="1324708"/>
            <a:ext cx="9448800" cy="5314950"/>
          </a:xfrm>
          <a:prstGeom prst="rect">
            <a:avLst/>
          </a:prstGeom>
        </p:spPr>
      </p:pic>
    </p:spTree>
    <p:extLst>
      <p:ext uri="{BB962C8B-B14F-4D97-AF65-F5344CB8AC3E}">
        <p14:creationId xmlns:p14="http://schemas.microsoft.com/office/powerpoint/2010/main" val="6051656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2A749-3086-0F4C-8D71-96EC0A841D63}"/>
              </a:ext>
            </a:extLst>
          </p:cNvPr>
          <p:cNvSpPr>
            <a:spLocks noGrp="1"/>
          </p:cNvSpPr>
          <p:nvPr>
            <p:ph type="title"/>
          </p:nvPr>
        </p:nvSpPr>
        <p:spPr/>
        <p:txBody>
          <a:bodyPr/>
          <a:lstStyle/>
          <a:p>
            <a:r>
              <a:rPr lang="en-US" dirty="0"/>
              <a:t>Sentiment in posts mentioning President Trump</a:t>
            </a:r>
          </a:p>
        </p:txBody>
      </p:sp>
      <p:pic>
        <p:nvPicPr>
          <p:cNvPr id="5" name="Content Placeholder 4">
            <a:extLst>
              <a:ext uri="{FF2B5EF4-FFF2-40B4-BE49-F238E27FC236}">
                <a16:creationId xmlns:a16="http://schemas.microsoft.com/office/drawing/2014/main" id="{CAF504B9-849A-7E46-8785-902F70197C7C}"/>
              </a:ext>
            </a:extLst>
          </p:cNvPr>
          <p:cNvPicPr>
            <a:picLocks noGrp="1" noChangeAspect="1"/>
          </p:cNvPicPr>
          <p:nvPr>
            <p:ph idx="1"/>
          </p:nvPr>
        </p:nvPicPr>
        <p:blipFill>
          <a:blip r:embed="rId2"/>
          <a:stretch>
            <a:fillRect/>
          </a:stretch>
        </p:blipFill>
        <p:spPr>
          <a:xfrm>
            <a:off x="4497681" y="1851950"/>
            <a:ext cx="7054557" cy="3135358"/>
          </a:xfrm>
          <a:prstGeom prst="rect">
            <a:avLst/>
          </a:prstGeom>
        </p:spPr>
      </p:pic>
      <p:sp>
        <p:nvSpPr>
          <p:cNvPr id="4" name="Text Placeholder 3">
            <a:extLst>
              <a:ext uri="{FF2B5EF4-FFF2-40B4-BE49-F238E27FC236}">
                <a16:creationId xmlns:a16="http://schemas.microsoft.com/office/drawing/2014/main" id="{942E2DC8-4BA1-BD48-A5E8-E410E0A753D9}"/>
              </a:ext>
            </a:extLst>
          </p:cNvPr>
          <p:cNvSpPr>
            <a:spLocks noGrp="1"/>
          </p:cNvSpPr>
          <p:nvPr>
            <p:ph type="body" sz="half" idx="2"/>
          </p:nvPr>
        </p:nvSpPr>
        <p:spPr/>
        <p:txBody>
          <a:bodyPr/>
          <a:lstStyle/>
          <a:p>
            <a:r>
              <a:rPr lang="en-US" dirty="0"/>
              <a:t>The sentiment for these posts was highly volatile in both cities, often in opposite directions.</a:t>
            </a:r>
          </a:p>
        </p:txBody>
      </p:sp>
    </p:spTree>
    <p:extLst>
      <p:ext uri="{BB962C8B-B14F-4D97-AF65-F5344CB8AC3E}">
        <p14:creationId xmlns:p14="http://schemas.microsoft.com/office/powerpoint/2010/main" val="2534537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B1576-D023-9440-9BFE-240CDAE4C8C6}"/>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92F04165-E1A3-4541-A8BC-21D75F7F124D}"/>
              </a:ext>
            </a:extLst>
          </p:cNvPr>
          <p:cNvSpPr>
            <a:spLocks noGrp="1"/>
          </p:cNvSpPr>
          <p:nvPr>
            <p:ph idx="1"/>
          </p:nvPr>
        </p:nvSpPr>
        <p:spPr/>
        <p:txBody>
          <a:bodyPr anchor="t">
            <a:normAutofit/>
          </a:bodyPr>
          <a:lstStyle/>
          <a:p>
            <a:pPr marL="0" indent="0">
              <a:buNone/>
            </a:pPr>
            <a:r>
              <a:rPr lang="en-US" sz="2000" dirty="0"/>
              <a:t>The COVID-19 response has been largely regional and state-based in nature. Some states have enacted strictly-enforced stay-at-home policies, while others have provided guidelines. It would be worthwhile to compare the </a:t>
            </a:r>
            <a:r>
              <a:rPr lang="en-US" sz="2000" b="1" dirty="0">
                <a:solidFill>
                  <a:schemeClr val="accent6"/>
                </a:solidFill>
              </a:rPr>
              <a:t>sentiment analysis </a:t>
            </a:r>
            <a:r>
              <a:rPr lang="en-US" sz="2000" dirty="0"/>
              <a:t>of </a:t>
            </a:r>
            <a:r>
              <a:rPr lang="en-US" sz="2000" dirty="0">
                <a:solidFill>
                  <a:schemeClr val="accent1"/>
                </a:solidFill>
              </a:rPr>
              <a:t>social media posts </a:t>
            </a:r>
            <a:r>
              <a:rPr lang="en-US" sz="2000" dirty="0"/>
              <a:t>across </a:t>
            </a:r>
            <a:r>
              <a:rPr lang="en-US" sz="2000" dirty="0">
                <a:solidFill>
                  <a:schemeClr val="accent2"/>
                </a:solidFill>
              </a:rPr>
              <a:t>geographic regions </a:t>
            </a:r>
            <a:r>
              <a:rPr lang="en-US" sz="2000" dirty="0"/>
              <a:t>and compare them to both the local policies on social distancing and the occurrences of the pandemic in those areas.</a:t>
            </a:r>
          </a:p>
          <a:p>
            <a:pPr marL="0" indent="0">
              <a:buNone/>
            </a:pPr>
            <a:r>
              <a:rPr lang="en-US" sz="2000" b="1" dirty="0"/>
              <a:t>KEY QUESTIONS:</a:t>
            </a:r>
          </a:p>
          <a:p>
            <a:pPr marL="0" indent="0">
              <a:buNone/>
            </a:pPr>
            <a:r>
              <a:rPr lang="en-US" sz="2000" dirty="0"/>
              <a:t>What does the sentiment about COVID-19 across time look like for each of the geographies? </a:t>
            </a:r>
          </a:p>
          <a:p>
            <a:pPr marL="0" indent="0">
              <a:buNone/>
            </a:pPr>
            <a:r>
              <a:rPr lang="en-US" sz="2000" dirty="0"/>
              <a:t>Do changes in sentiment align with changes in policy? </a:t>
            </a:r>
          </a:p>
        </p:txBody>
      </p:sp>
    </p:spTree>
    <p:extLst>
      <p:ext uri="{BB962C8B-B14F-4D97-AF65-F5344CB8AC3E}">
        <p14:creationId xmlns:p14="http://schemas.microsoft.com/office/powerpoint/2010/main" val="36391463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20F91-6346-E944-9187-3DDF1C5F422B}"/>
              </a:ext>
            </a:extLst>
          </p:cNvPr>
          <p:cNvSpPr>
            <a:spLocks noGrp="1"/>
          </p:cNvSpPr>
          <p:nvPr>
            <p:ph type="title"/>
          </p:nvPr>
        </p:nvSpPr>
        <p:spPr/>
        <p:txBody>
          <a:bodyPr/>
          <a:lstStyle/>
          <a:p>
            <a:r>
              <a:rPr lang="en-US" dirty="0"/>
              <a:t>Sentiment in POSTS MENTIONING THE CDC</a:t>
            </a:r>
          </a:p>
        </p:txBody>
      </p:sp>
      <p:pic>
        <p:nvPicPr>
          <p:cNvPr id="5" name="Content Placeholder 4">
            <a:extLst>
              <a:ext uri="{FF2B5EF4-FFF2-40B4-BE49-F238E27FC236}">
                <a16:creationId xmlns:a16="http://schemas.microsoft.com/office/drawing/2014/main" id="{5D745822-EBE3-E64E-B59C-CD267CA61410}"/>
              </a:ext>
            </a:extLst>
          </p:cNvPr>
          <p:cNvPicPr>
            <a:picLocks noGrp="1" noChangeAspect="1"/>
          </p:cNvPicPr>
          <p:nvPr>
            <p:ph idx="1"/>
          </p:nvPr>
        </p:nvPicPr>
        <p:blipFill>
          <a:blip r:embed="rId2"/>
          <a:stretch>
            <a:fillRect/>
          </a:stretch>
        </p:blipFill>
        <p:spPr>
          <a:xfrm>
            <a:off x="4271059" y="1751228"/>
            <a:ext cx="7281180" cy="3236079"/>
          </a:xfrm>
          <a:prstGeom prst="rect">
            <a:avLst/>
          </a:prstGeom>
        </p:spPr>
      </p:pic>
      <p:sp>
        <p:nvSpPr>
          <p:cNvPr id="4" name="Text Placeholder 3">
            <a:extLst>
              <a:ext uri="{FF2B5EF4-FFF2-40B4-BE49-F238E27FC236}">
                <a16:creationId xmlns:a16="http://schemas.microsoft.com/office/drawing/2014/main" id="{BAAE4CBC-4491-C545-8315-E1816971AB0B}"/>
              </a:ext>
            </a:extLst>
          </p:cNvPr>
          <p:cNvSpPr>
            <a:spLocks noGrp="1"/>
          </p:cNvSpPr>
          <p:nvPr>
            <p:ph type="body" sz="half" idx="2"/>
          </p:nvPr>
        </p:nvSpPr>
        <p:spPr/>
        <p:txBody>
          <a:bodyPr>
            <a:normAutofit fontScale="92500"/>
          </a:bodyPr>
          <a:lstStyle/>
          <a:p>
            <a:r>
              <a:rPr lang="en-US" dirty="0"/>
              <a:t>In early days, the CDC seemed to be the primary source of scientific perspectives about the emerging pandemic, and the sentiment tends towards the positive.</a:t>
            </a:r>
          </a:p>
          <a:p>
            <a:r>
              <a:rPr lang="en-US" dirty="0"/>
              <a:t>However, the volume of posts including the CDC diminished over time as Dr. </a:t>
            </a:r>
            <a:r>
              <a:rPr lang="en-US" dirty="0" err="1"/>
              <a:t>Fauci</a:t>
            </a:r>
            <a:r>
              <a:rPr lang="en-US" dirty="0"/>
              <a:t> emerged as the face of the scientific community, leading to higher volatility in the sentiment scores.</a:t>
            </a:r>
          </a:p>
        </p:txBody>
      </p:sp>
    </p:spTree>
    <p:extLst>
      <p:ext uri="{BB962C8B-B14F-4D97-AF65-F5344CB8AC3E}">
        <p14:creationId xmlns:p14="http://schemas.microsoft.com/office/powerpoint/2010/main" val="7240444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41D456B-D410-4B9A-B4A8-32858C5251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D91D59-9D82-6742-A063-9031A5014E88}"/>
              </a:ext>
            </a:extLst>
          </p:cNvPr>
          <p:cNvSpPr>
            <a:spLocks noGrp="1"/>
          </p:cNvSpPr>
          <p:nvPr>
            <p:ph type="ctrTitle"/>
          </p:nvPr>
        </p:nvSpPr>
        <p:spPr>
          <a:xfrm>
            <a:off x="581192" y="1009398"/>
            <a:ext cx="6400798" cy="4586182"/>
          </a:xfrm>
        </p:spPr>
        <p:txBody>
          <a:bodyPr anchor="ctr">
            <a:normAutofit/>
          </a:bodyPr>
          <a:lstStyle/>
          <a:p>
            <a:r>
              <a:rPr lang="en-US" sz="6000">
                <a:solidFill>
                  <a:srgbClr val="FFFFFF"/>
                </a:solidFill>
              </a:rPr>
              <a:t>Thank you</a:t>
            </a:r>
            <a:endParaRPr lang="en-US" sz="6000" dirty="0">
              <a:solidFill>
                <a:srgbClr val="FFFFFF"/>
              </a:solidFill>
            </a:endParaRPr>
          </a:p>
        </p:txBody>
      </p:sp>
      <p:sp>
        <p:nvSpPr>
          <p:cNvPr id="21" name="Rectangle 20">
            <a:extLst>
              <a:ext uri="{FF2B5EF4-FFF2-40B4-BE49-F238E27FC236}">
                <a16:creationId xmlns:a16="http://schemas.microsoft.com/office/drawing/2014/main" id="{41967BFE-D591-4422-9648-EC369FB5D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1190" y="457201"/>
            <a:ext cx="6400800" cy="94996"/>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2">
            <a:extLst>
              <a:ext uri="{FF2B5EF4-FFF2-40B4-BE49-F238E27FC236}">
                <a16:creationId xmlns:a16="http://schemas.microsoft.com/office/drawing/2014/main" id="{17582E51-231C-453B-87BB-1DBCED8CF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4">
            <a:extLst>
              <a:ext uri="{FF2B5EF4-FFF2-40B4-BE49-F238E27FC236}">
                <a16:creationId xmlns:a16="http://schemas.microsoft.com/office/drawing/2014/main" id="{2B6F700B-68A4-40BC-B2C6-BD6385C5E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8808" y="455422"/>
            <a:ext cx="3749040" cy="9499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2137580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EA3BE-AE02-9045-B83D-53128CA59E47}"/>
              </a:ext>
            </a:extLst>
          </p:cNvPr>
          <p:cNvSpPr>
            <a:spLocks noGrp="1"/>
          </p:cNvSpPr>
          <p:nvPr>
            <p:ph type="title"/>
          </p:nvPr>
        </p:nvSpPr>
        <p:spPr/>
        <p:txBody>
          <a:bodyPr/>
          <a:lstStyle/>
          <a:p>
            <a:r>
              <a:rPr lang="en-US" dirty="0"/>
              <a:t>METHODOLOGY</a:t>
            </a:r>
          </a:p>
        </p:txBody>
      </p:sp>
    </p:spTree>
    <p:extLst>
      <p:ext uri="{BB962C8B-B14F-4D97-AF65-F5344CB8AC3E}">
        <p14:creationId xmlns:p14="http://schemas.microsoft.com/office/powerpoint/2010/main" val="2109612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2E77A-5492-5347-BCE5-9FE2E2015F42}"/>
              </a:ext>
            </a:extLst>
          </p:cNvPr>
          <p:cNvSpPr>
            <a:spLocks noGrp="1"/>
          </p:cNvSpPr>
          <p:nvPr>
            <p:ph type="title"/>
          </p:nvPr>
        </p:nvSpPr>
        <p:spPr/>
        <p:txBody>
          <a:bodyPr/>
          <a:lstStyle/>
          <a:p>
            <a:r>
              <a:rPr lang="en-US" dirty="0"/>
              <a:t>Our original plan was to source the data from twitter posts</a:t>
            </a:r>
          </a:p>
        </p:txBody>
      </p:sp>
      <p:sp>
        <p:nvSpPr>
          <p:cNvPr id="3" name="Content Placeholder 2">
            <a:extLst>
              <a:ext uri="{FF2B5EF4-FFF2-40B4-BE49-F238E27FC236}">
                <a16:creationId xmlns:a16="http://schemas.microsoft.com/office/drawing/2014/main" id="{5B541E92-D91B-6E48-AE98-4BDF7B106EE3}"/>
              </a:ext>
            </a:extLst>
          </p:cNvPr>
          <p:cNvSpPr>
            <a:spLocks noGrp="1"/>
          </p:cNvSpPr>
          <p:nvPr>
            <p:ph idx="1"/>
          </p:nvPr>
        </p:nvSpPr>
        <p:spPr/>
        <p:txBody>
          <a:bodyPr>
            <a:normAutofit lnSpcReduction="10000"/>
          </a:bodyPr>
          <a:lstStyle/>
          <a:p>
            <a:r>
              <a:rPr lang="en-US" dirty="0"/>
              <a:t>There is a </a:t>
            </a:r>
            <a:r>
              <a:rPr lang="en-US" dirty="0" err="1"/>
              <a:t>github</a:t>
            </a:r>
            <a:r>
              <a:rPr lang="en-US" dirty="0"/>
              <a:t> repository containing on ongoing collection of tweets IDs associated with the novel coronavirus (</a:t>
            </a:r>
            <a:r>
              <a:rPr lang="en-US" dirty="0">
                <a:hlinkClick r:id="rId2"/>
              </a:rPr>
              <a:t>https://github.com/echen102/COVID-19-TweetIDs</a:t>
            </a:r>
            <a:r>
              <a:rPr lang="en-US" dirty="0"/>
              <a:t>). This would normally be an ideal source for COVID-19 sentiment analysis.</a:t>
            </a:r>
          </a:p>
          <a:p>
            <a:r>
              <a:rPr lang="en-US" dirty="0"/>
              <a:t>However, the repository is now up to over 80 million tweets in English alone, which posed several problems for us</a:t>
            </a:r>
          </a:p>
          <a:p>
            <a:r>
              <a:rPr lang="en-US" dirty="0"/>
              <a:t>We did not currently have the </a:t>
            </a:r>
            <a:r>
              <a:rPr lang="en-US" dirty="0">
                <a:solidFill>
                  <a:schemeClr val="accent1"/>
                </a:solidFill>
              </a:rPr>
              <a:t>storage capacity </a:t>
            </a:r>
            <a:r>
              <a:rPr lang="en-US" dirty="0"/>
              <a:t>to handle that volume level of tweets</a:t>
            </a:r>
          </a:p>
          <a:p>
            <a:r>
              <a:rPr lang="en-US" dirty="0">
                <a:solidFill>
                  <a:schemeClr val="accent1"/>
                </a:solidFill>
              </a:rPr>
              <a:t>Cost</a:t>
            </a:r>
            <a:r>
              <a:rPr lang="en-US" dirty="0"/>
              <a:t> – a Premium Twitter Developer account would be necessary to analyze this many tweets</a:t>
            </a:r>
          </a:p>
          <a:p>
            <a:r>
              <a:rPr lang="en-US" dirty="0"/>
              <a:t>The two free versions of Twitter Developer have opposing limitations:</a:t>
            </a:r>
          </a:p>
          <a:p>
            <a:pPr lvl="1"/>
            <a:r>
              <a:rPr lang="en-US" dirty="0"/>
              <a:t>One product allows for a larger number of tweets to be scraped, but only for the past 7 days, which would not meet the purposes of our project</a:t>
            </a:r>
          </a:p>
          <a:p>
            <a:pPr lvl="1"/>
            <a:r>
              <a:rPr lang="en-US" dirty="0"/>
              <a:t>The other allows full access to all tweets, but only for a small number of pulls to be scraped, which would limit our scope</a:t>
            </a:r>
          </a:p>
          <a:p>
            <a:r>
              <a:rPr lang="en-US" dirty="0"/>
              <a:t>Finally, </a:t>
            </a:r>
            <a:r>
              <a:rPr lang="en-US" dirty="0">
                <a:solidFill>
                  <a:schemeClr val="accent1"/>
                </a:solidFill>
              </a:rPr>
              <a:t>very few Twitter posts are geotagged </a:t>
            </a:r>
            <a:r>
              <a:rPr lang="en-US" dirty="0"/>
              <a:t>by their posters, limiting our ability to focus on narrow geographies</a:t>
            </a:r>
          </a:p>
        </p:txBody>
      </p:sp>
    </p:spTree>
    <p:extLst>
      <p:ext uri="{BB962C8B-B14F-4D97-AF65-F5344CB8AC3E}">
        <p14:creationId xmlns:p14="http://schemas.microsoft.com/office/powerpoint/2010/main" val="1436924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FBD8F-E833-4F37-8F73-A9AA520CF9D7}"/>
              </a:ext>
            </a:extLst>
          </p:cNvPr>
          <p:cNvSpPr>
            <a:spLocks noGrp="1"/>
          </p:cNvSpPr>
          <p:nvPr>
            <p:ph type="title"/>
          </p:nvPr>
        </p:nvSpPr>
        <p:spPr/>
        <p:txBody>
          <a:bodyPr/>
          <a:lstStyle/>
          <a:p>
            <a:r>
              <a:rPr lang="en-US" dirty="0"/>
              <a:t>Enter Reddit:</a:t>
            </a:r>
            <a:br>
              <a:rPr lang="en-US" dirty="0"/>
            </a:br>
            <a:r>
              <a:rPr lang="en-US" dirty="0" err="1"/>
              <a:t>endPoints</a:t>
            </a:r>
            <a:r>
              <a:rPr lang="en-US" dirty="0"/>
              <a:t> of interest: r/</a:t>
            </a:r>
            <a:r>
              <a:rPr lang="en-US" dirty="0" err="1"/>
              <a:t>nyc</a:t>
            </a:r>
            <a:r>
              <a:rPr lang="en-US" dirty="0"/>
              <a:t> &amp; r/</a:t>
            </a:r>
            <a:r>
              <a:rPr lang="en-US" dirty="0" err="1"/>
              <a:t>houston</a:t>
            </a:r>
            <a:endParaRPr lang="en-US" dirty="0"/>
          </a:p>
        </p:txBody>
      </p:sp>
      <p:sp>
        <p:nvSpPr>
          <p:cNvPr id="3" name="Content Placeholder 2">
            <a:extLst>
              <a:ext uri="{FF2B5EF4-FFF2-40B4-BE49-F238E27FC236}">
                <a16:creationId xmlns:a16="http://schemas.microsoft.com/office/drawing/2014/main" id="{19FDD58C-2E3D-4EF1-B5E1-CE6A0A1C741B}"/>
              </a:ext>
            </a:extLst>
          </p:cNvPr>
          <p:cNvSpPr>
            <a:spLocks noGrp="1"/>
          </p:cNvSpPr>
          <p:nvPr>
            <p:ph idx="1"/>
          </p:nvPr>
        </p:nvSpPr>
        <p:spPr/>
        <p:txBody>
          <a:bodyPr/>
          <a:lstStyle/>
          <a:p>
            <a:pPr marL="0" indent="0">
              <a:buNone/>
            </a:pPr>
            <a:r>
              <a:rPr lang="en-US" dirty="0"/>
              <a:t>Our program can sample data from any subreddit.  As a proxy for geographic data, we chose to sample from general discussion subreddits for localities and decided on a direct contrast and comparison of two in particular.  </a:t>
            </a:r>
          </a:p>
          <a:p>
            <a:pPr marL="0" indent="0">
              <a:buNone/>
            </a:pPr>
            <a:r>
              <a:rPr lang="en-US" dirty="0"/>
              <a:t>Criteria:</a:t>
            </a:r>
          </a:p>
          <a:p>
            <a:pPr lvl="1"/>
            <a:r>
              <a:rPr lang="en-US" dirty="0"/>
              <a:t>1. A contrasting element regarding how Covid-19 was affecting the area and how it was being responded to</a:t>
            </a:r>
          </a:p>
          <a:p>
            <a:pPr lvl="1"/>
            <a:r>
              <a:rPr lang="en-US" dirty="0"/>
              <a:t>2. A minimum amount of data to work with, which caused us to focus on cities</a:t>
            </a:r>
          </a:p>
          <a:p>
            <a:pPr marL="0" indent="0">
              <a:buNone/>
            </a:pPr>
            <a:r>
              <a:rPr lang="en-US" dirty="0"/>
              <a:t>New York City, NY, and Houston, TX, have interesting contrasts both in terms of policies and case numbers, despite both being among the largest cities in the US.</a:t>
            </a:r>
          </a:p>
          <a:p>
            <a:pPr marL="0" indent="0">
              <a:buNone/>
            </a:pPr>
            <a:r>
              <a:rPr lang="en-US" dirty="0"/>
              <a:t>New York City has multiple dedicated subreddits.  We chose r/</a:t>
            </a:r>
            <a:r>
              <a:rPr lang="en-US" dirty="0" err="1"/>
              <a:t>nyc</a:t>
            </a:r>
            <a:r>
              <a:rPr lang="en-US" dirty="0"/>
              <a:t> as it has the largest user base.</a:t>
            </a:r>
          </a:p>
          <a:p>
            <a:pPr marL="0" indent="0">
              <a:buNone/>
            </a:pPr>
            <a:r>
              <a:rPr lang="en-US" dirty="0">
                <a:solidFill>
                  <a:schemeClr val="accent1"/>
                </a:solidFill>
              </a:rPr>
              <a:t>Note: Reddit does have weaknesses as a source. Generally speaking, 90% of those visiting a subreddit are “lurkers”, with only 1% being responsible for the majority of content. The user base is also presumably less diverse than Twitter.</a:t>
            </a:r>
          </a:p>
        </p:txBody>
      </p:sp>
    </p:spTree>
    <p:extLst>
      <p:ext uri="{BB962C8B-B14F-4D97-AF65-F5344CB8AC3E}">
        <p14:creationId xmlns:p14="http://schemas.microsoft.com/office/powerpoint/2010/main" val="328115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B6D2B-DE02-4CAD-87BA-F5FB8FCD7F83}"/>
              </a:ext>
            </a:extLst>
          </p:cNvPr>
          <p:cNvSpPr>
            <a:spLocks noGrp="1"/>
          </p:cNvSpPr>
          <p:nvPr>
            <p:ph type="title"/>
          </p:nvPr>
        </p:nvSpPr>
        <p:spPr/>
        <p:txBody>
          <a:bodyPr/>
          <a:lstStyle/>
          <a:p>
            <a:r>
              <a:rPr lang="en-US" dirty="0"/>
              <a:t>Data gathering</a:t>
            </a:r>
          </a:p>
        </p:txBody>
      </p:sp>
      <p:sp>
        <p:nvSpPr>
          <p:cNvPr id="3" name="Content Placeholder 2">
            <a:extLst>
              <a:ext uri="{FF2B5EF4-FFF2-40B4-BE49-F238E27FC236}">
                <a16:creationId xmlns:a16="http://schemas.microsoft.com/office/drawing/2014/main" id="{6250CCF2-F4AD-47D4-B5E3-9F5F5E995BDC}"/>
              </a:ext>
            </a:extLst>
          </p:cNvPr>
          <p:cNvSpPr>
            <a:spLocks noGrp="1"/>
          </p:cNvSpPr>
          <p:nvPr>
            <p:ph idx="1"/>
          </p:nvPr>
        </p:nvSpPr>
        <p:spPr/>
        <p:txBody>
          <a:bodyPr>
            <a:normAutofit fontScale="92500" lnSpcReduction="20000"/>
          </a:bodyPr>
          <a:lstStyle/>
          <a:p>
            <a:r>
              <a:rPr lang="en-US" dirty="0"/>
              <a:t>The Reddit API has two databases for </a:t>
            </a:r>
            <a:r>
              <a:rPr lang="en-US" b="1" dirty="0"/>
              <a:t>original posts </a:t>
            </a:r>
            <a:r>
              <a:rPr lang="en-US" dirty="0"/>
              <a:t>(submissions) and </a:t>
            </a:r>
            <a:r>
              <a:rPr lang="en-US" b="1" dirty="0"/>
              <a:t>comments</a:t>
            </a:r>
            <a:r>
              <a:rPr lang="en-US" dirty="0"/>
              <a:t>, respectively. </a:t>
            </a:r>
          </a:p>
          <a:p>
            <a:r>
              <a:rPr lang="en-US" dirty="0"/>
              <a:t>We chose to focus on </a:t>
            </a:r>
            <a:r>
              <a:rPr lang="en-US" b="1" dirty="0">
                <a:solidFill>
                  <a:schemeClr val="accent1"/>
                </a:solidFill>
              </a:rPr>
              <a:t>comments</a:t>
            </a:r>
            <a:r>
              <a:rPr lang="en-US" dirty="0"/>
              <a:t>, as we felt they were more likely to express sentiment.  Submissions were needed to ensure topic relevance.</a:t>
            </a:r>
          </a:p>
          <a:p>
            <a:r>
              <a:rPr lang="en-US" dirty="0"/>
              <a:t>Our data gathering module first searches the submissions database for the most commented posts using a keyword or set of keywords in a given time frame (for our baseline, the keywords we used were “covid-19”, “coronavirus”, “quarantine”, and “pandemic” for the 80 day period between February 2</a:t>
            </a:r>
            <a:r>
              <a:rPr lang="en-US" baseline="30000" dirty="0"/>
              <a:t>nd</a:t>
            </a:r>
            <a:r>
              <a:rPr lang="en-US" dirty="0"/>
              <a:t> and May 10</a:t>
            </a:r>
            <a:r>
              <a:rPr lang="en-US" baseline="30000" dirty="0"/>
              <a:t>th</a:t>
            </a:r>
            <a:r>
              <a:rPr lang="en-US" dirty="0"/>
              <a:t>) inside given subreddits (the local subreddits for Houston and NYC)…</a:t>
            </a:r>
          </a:p>
          <a:p>
            <a:r>
              <a:rPr lang="en-US" dirty="0"/>
              <a:t>… extracts the unique link ids of those posts…</a:t>
            </a:r>
          </a:p>
          <a:p>
            <a:r>
              <a:rPr lang="en-US" dirty="0"/>
              <a:t>… then performs a query on the comments database to pull all comments relating to those link ids (i.e. all comments for those posts) .</a:t>
            </a:r>
          </a:p>
          <a:p>
            <a:r>
              <a:rPr lang="en-US" dirty="0"/>
              <a:t>The data for each subreddit were then balanced by taking the smallest sample (Houston had fewer comments than New York) and then sampling all subreddits for that number of data points to be fed into our sentiment analysis.</a:t>
            </a:r>
          </a:p>
        </p:txBody>
      </p:sp>
    </p:spTree>
    <p:extLst>
      <p:ext uri="{BB962C8B-B14F-4D97-AF65-F5344CB8AC3E}">
        <p14:creationId xmlns:p14="http://schemas.microsoft.com/office/powerpoint/2010/main" val="2909503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3" name="Rectangle 122">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5" name="Rectangle 124">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7" name="Rectangle 126">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29" name="Rectangle 128">
            <a:extLst>
              <a:ext uri="{FF2B5EF4-FFF2-40B4-BE49-F238E27FC236}">
                <a16:creationId xmlns:a16="http://schemas.microsoft.com/office/drawing/2014/main" id="{7B055CAA-2668-4929-8202-DBD35A78E8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Shape 1"/>
          <p:cNvSpPr txBox="1"/>
          <p:nvPr/>
        </p:nvSpPr>
        <p:spPr>
          <a:xfrm>
            <a:off x="4241830" y="702156"/>
            <a:ext cx="7368978" cy="1188720"/>
          </a:xfrm>
          <a:prstGeom prst="rect">
            <a:avLst/>
          </a:prstGeom>
        </p:spPr>
        <p:txBody>
          <a:bodyPr vert="horz" lIns="91440" tIns="45720" rIns="91440" bIns="45720" rtlCol="0" anchor="b">
            <a:normAutofit/>
          </a:bodyPr>
          <a:lstStyle/>
          <a:p>
            <a:pPr>
              <a:spcBef>
                <a:spcPct val="0"/>
              </a:spcBef>
              <a:spcAft>
                <a:spcPts val="600"/>
              </a:spcAft>
            </a:pPr>
            <a:r>
              <a:rPr lang="en-US" sz="2800" strike="noStrike" cap="all" spc="-1">
                <a:solidFill>
                  <a:schemeClr val="tx1">
                    <a:lumMod val="75000"/>
                    <a:lumOff val="25000"/>
                  </a:schemeClr>
                </a:solidFill>
                <a:latin typeface="+mj-lt"/>
                <a:ea typeface="+mj-ea"/>
                <a:cs typeface="+mj-cs"/>
              </a:rPr>
              <a:t>sentiment analysis</a:t>
            </a:r>
          </a:p>
        </p:txBody>
      </p:sp>
      <p:sp>
        <p:nvSpPr>
          <p:cNvPr id="131" name="Rectangle 130">
            <a:extLst>
              <a:ext uri="{FF2B5EF4-FFF2-40B4-BE49-F238E27FC236}">
                <a16:creationId xmlns:a16="http://schemas.microsoft.com/office/drawing/2014/main" id="{38F88ED4-721F-4A25-9A68-66C57B1F8D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3" name="Rectangle 132">
            <a:extLst>
              <a:ext uri="{FF2B5EF4-FFF2-40B4-BE49-F238E27FC236}">
                <a16:creationId xmlns:a16="http://schemas.microsoft.com/office/drawing/2014/main" id="{3A5A85F2-11BA-4322-9355-08C0DEC78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5" name="Rectangle 134">
            <a:extLst>
              <a:ext uri="{FF2B5EF4-FFF2-40B4-BE49-F238E27FC236}">
                <a16:creationId xmlns:a16="http://schemas.microsoft.com/office/drawing/2014/main" id="{1A88A0CA-0BDB-4A19-A648-638BE196B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99" name="Picture 98"/>
          <p:cNvPicPr/>
          <p:nvPr/>
        </p:nvPicPr>
        <p:blipFill>
          <a:blip r:embed="rId2">
            <a:extLst>
              <a:ext uri="{BEBA8EAE-BF5A-486C-A8C5-ECC9F3942E4B}">
                <a14:imgProps xmlns:a14="http://schemas.microsoft.com/office/drawing/2010/main">
                  <a14:imgLayer r:embed="rId3">
                    <a14:imgEffect>
                      <a14:artisticPaintStrokes/>
                    </a14:imgEffect>
                  </a14:imgLayer>
                </a14:imgProps>
              </a:ext>
            </a:extLst>
          </a:blip>
          <a:stretch/>
        </p:blipFill>
        <p:spPr>
          <a:xfrm>
            <a:off x="1358866" y="1013254"/>
            <a:ext cx="1639247" cy="4893276"/>
          </a:xfrm>
          <a:prstGeom prst="rect">
            <a:avLst/>
          </a:prstGeom>
        </p:spPr>
      </p:pic>
      <p:sp>
        <p:nvSpPr>
          <p:cNvPr id="98" name="TextShape 2"/>
          <p:cNvSpPr txBox="1"/>
          <p:nvPr/>
        </p:nvSpPr>
        <p:spPr>
          <a:xfrm>
            <a:off x="4241829" y="2340864"/>
            <a:ext cx="7019005" cy="3634486"/>
          </a:xfrm>
          <a:prstGeom prst="rect">
            <a:avLst/>
          </a:prstGeom>
        </p:spPr>
        <p:txBody>
          <a:bodyPr vert="horz" lIns="91440" tIns="45720" rIns="91440" bIns="45720" rtlCol="0" anchor="ctr">
            <a:normAutofit/>
          </a:bodyPr>
          <a:lstStyle/>
          <a:p>
            <a:pPr>
              <a:lnSpc>
                <a:spcPct val="90000"/>
              </a:lnSpc>
              <a:spcBef>
                <a:spcPct val="20000"/>
              </a:spcBef>
              <a:spcAft>
                <a:spcPts val="600"/>
              </a:spcAft>
              <a:buClr>
                <a:schemeClr val="accent1"/>
              </a:buClr>
              <a:buSzPct val="92000"/>
            </a:pPr>
            <a:r>
              <a:rPr lang="en-US" sz="1400" b="0" strike="noStrike" spc="-1" dirty="0">
                <a:solidFill>
                  <a:schemeClr val="tx1">
                    <a:lumMod val="75000"/>
                    <a:lumOff val="25000"/>
                  </a:schemeClr>
                </a:solidFill>
              </a:rPr>
              <a:t>We utilized the VADER sentiment analyzer: (Hutto &amp; Gilbert 2014)</a:t>
            </a: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endParaRPr lang="en-US" sz="1400" b="0" strike="noStrike" spc="-1" dirty="0">
              <a:solidFill>
                <a:schemeClr val="tx1">
                  <a:lumMod val="75000"/>
                  <a:lumOff val="25000"/>
                </a:schemeClr>
              </a:solidFill>
            </a:endParaRP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0" strike="noStrike" spc="-1" dirty="0">
                <a:solidFill>
                  <a:schemeClr val="tx1">
                    <a:lumMod val="75000"/>
                    <a:lumOff val="25000"/>
                  </a:schemeClr>
                </a:solidFill>
              </a:rPr>
              <a:t>Matches 7,500 keywords, which are human-annotated</a:t>
            </a:r>
            <a:br>
              <a:rPr lang="en-US" sz="1400" dirty="0">
                <a:solidFill>
                  <a:schemeClr val="tx1">
                    <a:lumMod val="75000"/>
                    <a:lumOff val="25000"/>
                  </a:schemeClr>
                </a:solidFill>
              </a:rPr>
            </a:br>
            <a:r>
              <a:rPr lang="en-US" sz="1400" b="0" strike="noStrike" spc="-1" dirty="0">
                <a:solidFill>
                  <a:schemeClr val="tx1">
                    <a:lumMod val="75000"/>
                    <a:lumOff val="25000"/>
                  </a:schemeClr>
                </a:solidFill>
              </a:rPr>
              <a:t>for polarity (☺ / ☹) &amp; intensity (how strongly felt).</a:t>
            </a: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endParaRPr lang="en-US" sz="1400" b="0" strike="noStrike" spc="-1" dirty="0">
              <a:solidFill>
                <a:schemeClr val="tx1">
                  <a:lumMod val="75000"/>
                  <a:lumOff val="25000"/>
                </a:schemeClr>
              </a:solidFill>
            </a:endParaRP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0" strike="noStrike" spc="-1" dirty="0">
                <a:solidFill>
                  <a:schemeClr val="tx1">
                    <a:lumMod val="75000"/>
                    <a:lumOff val="25000"/>
                  </a:schemeClr>
                </a:solidFill>
              </a:rPr>
              <a:t>Incorporates contextual information, such as:</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dirty="0">
                <a:solidFill>
                  <a:schemeClr val="tx1">
                    <a:lumMod val="75000"/>
                    <a:lumOff val="25000"/>
                  </a:schemeClr>
                </a:solidFill>
              </a:rPr>
              <a:t>Negation      </a:t>
            </a:r>
            <a:r>
              <a:rPr lang="en-US" sz="1400" b="0" strike="noStrike" spc="-1" dirty="0">
                <a:solidFill>
                  <a:schemeClr val="tx1">
                    <a:lumMod val="75000"/>
                    <a:lumOff val="25000"/>
                  </a:schemeClr>
                </a:solidFill>
              </a:rPr>
              <a:t>not</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dirty="0">
                <a:solidFill>
                  <a:schemeClr val="tx1">
                    <a:lumMod val="75000"/>
                    <a:lumOff val="25000"/>
                  </a:schemeClr>
                </a:solidFill>
              </a:rPr>
              <a:t>Intensifiers</a:t>
            </a:r>
            <a:r>
              <a:rPr lang="en-US" sz="1400" b="0" strike="noStrike" spc="-1" dirty="0">
                <a:solidFill>
                  <a:schemeClr val="tx1">
                    <a:lumMod val="75000"/>
                    <a:lumOff val="25000"/>
                  </a:schemeClr>
                </a:solidFill>
              </a:rPr>
              <a:t>      very  really  !</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dirty="0">
                <a:solidFill>
                  <a:schemeClr val="tx1">
                    <a:lumMod val="75000"/>
                    <a:lumOff val="25000"/>
                  </a:schemeClr>
                </a:solidFill>
              </a:rPr>
              <a:t>Hedges</a:t>
            </a:r>
            <a:r>
              <a:rPr lang="en-US" sz="1400" b="0" strike="noStrike" spc="-1" dirty="0">
                <a:solidFill>
                  <a:schemeClr val="tx1">
                    <a:lumMod val="75000"/>
                    <a:lumOff val="25000"/>
                  </a:schemeClr>
                </a:solidFill>
              </a:rPr>
              <a:t>      somewhat  pretty  ?</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dirty="0">
                <a:solidFill>
                  <a:schemeClr val="tx1">
                    <a:lumMod val="75000"/>
                    <a:lumOff val="25000"/>
                  </a:schemeClr>
                </a:solidFill>
              </a:rPr>
              <a:t>Emoticons</a:t>
            </a:r>
            <a:r>
              <a:rPr lang="en-US" sz="1400" b="0" strike="noStrike" spc="-1" dirty="0">
                <a:solidFill>
                  <a:schemeClr val="tx1">
                    <a:lumMod val="75000"/>
                    <a:lumOff val="25000"/>
                  </a:schemeClr>
                </a:solidFill>
              </a:rPr>
              <a:t>      :)  :(</a:t>
            </a: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endParaRPr lang="en-US" sz="1400" b="0" strike="noStrike" spc="-1" dirty="0">
              <a:solidFill>
                <a:schemeClr val="tx1">
                  <a:lumMod val="75000"/>
                  <a:lumOff val="25000"/>
                </a:schemeClr>
              </a:solidFill>
            </a:endParaRP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0" strike="noStrike" spc="-1" dirty="0">
                <a:solidFill>
                  <a:schemeClr val="tx1">
                    <a:lumMod val="75000"/>
                    <a:lumOff val="25000"/>
                  </a:schemeClr>
                </a:solidFill>
              </a:rPr>
              <a:t>Works on unprocessed text, so no need to tokenize, etc.</a:t>
            </a:r>
          </a:p>
        </p:txBody>
      </p:sp>
    </p:spTree>
    <p:extLst>
      <p:ext uri="{BB962C8B-B14F-4D97-AF65-F5344CB8AC3E}">
        <p14:creationId xmlns:p14="http://schemas.microsoft.com/office/powerpoint/2010/main" val="23148239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Shape 1"/>
          <p:cNvSpPr txBox="1"/>
          <p:nvPr/>
        </p:nvSpPr>
        <p:spPr>
          <a:xfrm>
            <a:off x="581040" y="702000"/>
            <a:ext cx="11029320" cy="1188360"/>
          </a:xfrm>
          <a:prstGeom prst="rect">
            <a:avLst/>
          </a:prstGeom>
          <a:noFill/>
          <a:ln>
            <a:noFill/>
          </a:ln>
        </p:spPr>
        <p:txBody>
          <a:bodyPr anchor="b"/>
          <a:lstStyle/>
          <a:p>
            <a:pPr>
              <a:lnSpc>
                <a:spcPct val="100000"/>
              </a:lnSpc>
            </a:pPr>
            <a:r>
              <a:rPr lang="en-US" sz="2800" b="0" strike="noStrike" cap="all" spc="-1" dirty="0">
                <a:solidFill>
                  <a:srgbClr val="404040"/>
                </a:solidFill>
                <a:latin typeface="Franklin Gothic Demi"/>
              </a:rPr>
              <a:t>Sentiment analysis: interpret with care</a:t>
            </a:r>
            <a:endParaRPr lang="en-US" sz="2800" b="0" strike="noStrike" spc="-1" dirty="0">
              <a:solidFill>
                <a:srgbClr val="000000"/>
              </a:solidFill>
              <a:latin typeface="Franklin Gothic Book"/>
            </a:endParaRPr>
          </a:p>
        </p:txBody>
      </p:sp>
      <p:sp>
        <p:nvSpPr>
          <p:cNvPr id="101" name="TextShape 2"/>
          <p:cNvSpPr txBox="1"/>
          <p:nvPr/>
        </p:nvSpPr>
        <p:spPr>
          <a:xfrm>
            <a:off x="581040" y="2340720"/>
            <a:ext cx="11029320" cy="3634200"/>
          </a:xfrm>
          <a:prstGeom prst="rect">
            <a:avLst/>
          </a:prstGeom>
          <a:noFill/>
          <a:ln>
            <a:noFill/>
          </a:ln>
        </p:spPr>
        <p:txBody>
          <a:bodyPr>
            <a:normAutofit lnSpcReduction="10000"/>
          </a:bodyPr>
          <a:lstStyle/>
          <a:p>
            <a:pPr>
              <a:lnSpc>
                <a:spcPct val="110000"/>
              </a:lnSpc>
              <a:spcBef>
                <a:spcPts val="400"/>
              </a:spcBef>
              <a:spcAft>
                <a:spcPts val="601"/>
              </a:spcAft>
            </a:pPr>
            <a:r>
              <a:rPr lang="en-US" sz="2000" b="0" strike="noStrike" spc="-1" dirty="0">
                <a:solidFill>
                  <a:srgbClr val="404040"/>
                </a:solidFill>
                <a:latin typeface="Franklin Gothic Book"/>
              </a:rPr>
              <a:t>Sentiment analysis only tells you </a:t>
            </a:r>
            <a:r>
              <a:rPr lang="en-US" sz="2000" b="0" strike="noStrike" spc="-1" dirty="0">
                <a:solidFill>
                  <a:schemeClr val="accent1"/>
                </a:solidFill>
                <a:latin typeface="Franklin Gothic Book"/>
              </a:rPr>
              <a:t>what</a:t>
            </a:r>
            <a:r>
              <a:rPr lang="en-US" sz="2000" b="0" strike="noStrike" spc="-1" dirty="0">
                <a:solidFill>
                  <a:srgbClr val="404040"/>
                </a:solidFill>
                <a:latin typeface="Franklin Gothic Book"/>
              </a:rPr>
              <a:t> the current mood is, </a:t>
            </a:r>
            <a:r>
              <a:rPr lang="en-US" sz="2000" b="0" i="1" strike="noStrike" spc="-1" dirty="0">
                <a:solidFill>
                  <a:schemeClr val="accent1"/>
                </a:solidFill>
                <a:latin typeface="Franklin Gothic Book"/>
              </a:rPr>
              <a:t>not</a:t>
            </a:r>
            <a:r>
              <a:rPr lang="en-US" sz="2000" b="0" strike="noStrike" spc="-1" dirty="0">
                <a:solidFill>
                  <a:schemeClr val="accent1"/>
                </a:solidFill>
                <a:latin typeface="Franklin Gothic Book"/>
              </a:rPr>
              <a:t> why </a:t>
            </a:r>
            <a:r>
              <a:rPr lang="en-US" sz="2000" b="0" strike="noStrike" spc="-1" dirty="0">
                <a:solidFill>
                  <a:srgbClr val="404040"/>
                </a:solidFill>
                <a:latin typeface="Franklin Gothic Book"/>
              </a:rPr>
              <a:t>it is that way.</a:t>
            </a:r>
          </a:p>
          <a:p>
            <a:pPr>
              <a:lnSpc>
                <a:spcPct val="110000"/>
              </a:lnSpc>
              <a:spcBef>
                <a:spcPts val="400"/>
              </a:spcBef>
              <a:spcAft>
                <a:spcPts val="601"/>
              </a:spcAft>
            </a:pPr>
            <a:endParaRPr lang="en-US" sz="2000" b="0" strike="noStrike" spc="-1" dirty="0">
              <a:solidFill>
                <a:srgbClr val="404040"/>
              </a:solidFill>
              <a:latin typeface="Franklin Gothic Book"/>
            </a:endParaRPr>
          </a:p>
          <a:p>
            <a:pPr marL="457200">
              <a:lnSpc>
                <a:spcPct val="110000"/>
              </a:lnSpc>
              <a:spcBef>
                <a:spcPts val="400"/>
              </a:spcBef>
              <a:spcAft>
                <a:spcPts val="601"/>
              </a:spcAft>
            </a:pPr>
            <a:r>
              <a:rPr lang="en-US" sz="2000" b="0" strike="noStrike" spc="-1" dirty="0">
                <a:solidFill>
                  <a:srgbClr val="404040"/>
                </a:solidFill>
                <a:latin typeface="Franklin Gothic Book"/>
                <a:ea typeface="AR PL New Sung"/>
              </a:rPr>
              <a:t>For example, </a:t>
            </a:r>
            <a:r>
              <a:rPr lang="en-US" sz="2000" b="0" strike="noStrike" spc="-1" dirty="0">
                <a:solidFill>
                  <a:srgbClr val="404040"/>
                </a:solidFill>
                <a:latin typeface="Franklin Gothic Book"/>
              </a:rPr>
              <a:t>in late April, r/</a:t>
            </a:r>
            <a:r>
              <a:rPr lang="en-US" sz="2000" b="0" strike="noStrike" spc="-1" dirty="0" err="1">
                <a:solidFill>
                  <a:srgbClr val="404040"/>
                </a:solidFill>
                <a:latin typeface="Franklin Gothic Book"/>
              </a:rPr>
              <a:t>nyc</a:t>
            </a:r>
            <a:r>
              <a:rPr lang="en-US" sz="2000" b="0" strike="noStrike" spc="-1" dirty="0">
                <a:solidFill>
                  <a:srgbClr val="404040"/>
                </a:solidFill>
                <a:latin typeface="Franklin Gothic Book"/>
              </a:rPr>
              <a:t> showed negative sentiment at the word “</a:t>
            </a:r>
            <a:r>
              <a:rPr lang="en-US" sz="2000" b="0" strike="noStrike" spc="-1" dirty="0" err="1">
                <a:solidFill>
                  <a:srgbClr val="404040"/>
                </a:solidFill>
                <a:latin typeface="Franklin Gothic Book"/>
              </a:rPr>
              <a:t>Fauci</a:t>
            </a:r>
            <a:r>
              <a:rPr lang="en-US" sz="2000" b="0" strike="noStrike" spc="-1" dirty="0">
                <a:solidFill>
                  <a:srgbClr val="404040"/>
                </a:solidFill>
                <a:latin typeface="Franklin Gothic Book"/>
              </a:rPr>
              <a:t>”—not from displeasure with </a:t>
            </a:r>
            <a:r>
              <a:rPr lang="en-US" sz="2000" b="0" i="1" strike="noStrike" spc="-1" dirty="0">
                <a:solidFill>
                  <a:srgbClr val="404040"/>
                </a:solidFill>
                <a:latin typeface="Franklin Gothic Book"/>
              </a:rPr>
              <a:t>him</a:t>
            </a:r>
            <a:r>
              <a:rPr lang="en-US" sz="2000" b="0" strike="noStrike" spc="-1" dirty="0">
                <a:solidFill>
                  <a:srgbClr val="404040"/>
                </a:solidFill>
                <a:latin typeface="Franklin Gothic Book"/>
              </a:rPr>
              <a:t>, but rather in response to reports indicating that Trump might fire </a:t>
            </a:r>
            <a:r>
              <a:rPr lang="en-US" sz="2000" b="0" strike="noStrike" spc="-1" dirty="0" err="1">
                <a:solidFill>
                  <a:srgbClr val="404040"/>
                </a:solidFill>
                <a:latin typeface="Franklin Gothic Book"/>
              </a:rPr>
              <a:t>Fauci</a:t>
            </a:r>
            <a:r>
              <a:rPr lang="en-US" sz="2000" b="0" strike="noStrike" spc="-1" dirty="0">
                <a:solidFill>
                  <a:srgbClr val="404040"/>
                </a:solidFill>
                <a:latin typeface="Franklin Gothic Book"/>
              </a:rPr>
              <a:t>.</a:t>
            </a:r>
          </a:p>
          <a:p>
            <a:pPr>
              <a:lnSpc>
                <a:spcPct val="110000"/>
              </a:lnSpc>
              <a:spcBef>
                <a:spcPts val="400"/>
              </a:spcBef>
              <a:spcAft>
                <a:spcPts val="601"/>
              </a:spcAft>
            </a:pPr>
            <a:endParaRPr lang="en-US" sz="2000" b="0" strike="noStrike" spc="-1" dirty="0">
              <a:solidFill>
                <a:srgbClr val="404040"/>
              </a:solidFill>
              <a:latin typeface="Franklin Gothic Book"/>
            </a:endParaRPr>
          </a:p>
          <a:p>
            <a:pPr>
              <a:lnSpc>
                <a:spcPct val="110000"/>
              </a:lnSpc>
              <a:spcBef>
                <a:spcPts val="400"/>
              </a:spcBef>
              <a:spcAft>
                <a:spcPts val="601"/>
              </a:spcAft>
            </a:pPr>
            <a:r>
              <a:rPr lang="en-US" sz="2000" b="0" strike="noStrike" spc="-1" dirty="0">
                <a:solidFill>
                  <a:srgbClr val="404040"/>
                </a:solidFill>
                <a:latin typeface="Franklin Gothic Book"/>
              </a:rPr>
              <a:t>Positive and negative sentiments can cancel out, so the score reflects consensus, or lack thereof.</a:t>
            </a:r>
          </a:p>
          <a:p>
            <a:pPr>
              <a:lnSpc>
                <a:spcPct val="110000"/>
              </a:lnSpc>
              <a:spcBef>
                <a:spcPts val="400"/>
              </a:spcBef>
              <a:spcAft>
                <a:spcPts val="601"/>
              </a:spcAft>
            </a:pPr>
            <a:r>
              <a:rPr lang="en-US" sz="2000" spc="-1" dirty="0">
                <a:solidFill>
                  <a:srgbClr val="404040"/>
                </a:solidFill>
                <a:latin typeface="Franklin Gothic Book"/>
              </a:rPr>
              <a:t>Also, because sentiment scores are usually reported as averages, they can often look relatively flat or neutral on average, such as might occur if two different camps of reddit posters have very different sentiment that end up basically cancelling each other out.</a:t>
            </a:r>
          </a:p>
        </p:txBody>
      </p:sp>
    </p:spTree>
    <p:extLst>
      <p:ext uri="{BB962C8B-B14F-4D97-AF65-F5344CB8AC3E}">
        <p14:creationId xmlns:p14="http://schemas.microsoft.com/office/powerpoint/2010/main" val="90635289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EE1E9-264D-0046-A176-6A277E8F4E5E}"/>
              </a:ext>
            </a:extLst>
          </p:cNvPr>
          <p:cNvSpPr>
            <a:spLocks noGrp="1"/>
          </p:cNvSpPr>
          <p:nvPr>
            <p:ph type="title"/>
          </p:nvPr>
        </p:nvSpPr>
        <p:spPr/>
        <p:txBody>
          <a:bodyPr/>
          <a:lstStyle/>
          <a:p>
            <a:r>
              <a:rPr lang="en-US" dirty="0"/>
              <a:t>Coronavirus context</a:t>
            </a:r>
          </a:p>
        </p:txBody>
      </p:sp>
      <p:sp>
        <p:nvSpPr>
          <p:cNvPr id="3" name="Text Placeholder 2">
            <a:extLst>
              <a:ext uri="{FF2B5EF4-FFF2-40B4-BE49-F238E27FC236}">
                <a16:creationId xmlns:a16="http://schemas.microsoft.com/office/drawing/2014/main" id="{4324F2B9-63CB-3540-9DFA-77B4A9E784F2}"/>
              </a:ext>
            </a:extLst>
          </p:cNvPr>
          <p:cNvSpPr>
            <a:spLocks noGrp="1"/>
          </p:cNvSpPr>
          <p:nvPr>
            <p:ph type="body" idx="1"/>
          </p:nvPr>
        </p:nvSpPr>
        <p:spPr/>
        <p:txBody>
          <a:bodyPr/>
          <a:lstStyle/>
          <a:p>
            <a:r>
              <a:rPr lang="en-US" dirty="0"/>
              <a:t>Cases &amp; deaths in new York City vs. greater </a:t>
            </a:r>
            <a:r>
              <a:rPr lang="en-US" dirty="0" err="1"/>
              <a:t>houston</a:t>
            </a:r>
            <a:endParaRPr lang="en-US" dirty="0"/>
          </a:p>
        </p:txBody>
      </p:sp>
    </p:spTree>
    <p:extLst>
      <p:ext uri="{BB962C8B-B14F-4D97-AF65-F5344CB8AC3E}">
        <p14:creationId xmlns:p14="http://schemas.microsoft.com/office/powerpoint/2010/main" val="3708417561"/>
      </p:ext>
    </p:extLst>
  </p:cSld>
  <p:clrMapOvr>
    <a:masterClrMapping/>
  </p:clrMapOvr>
</p:sld>
</file>

<file path=ppt/theme/theme1.xml><?xml version="1.0" encoding="utf-8"?>
<a:theme xmlns:a="http://schemas.openxmlformats.org/drawingml/2006/main" name="DividendVTI">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11</TotalTime>
  <Words>1760</Words>
  <Application>Microsoft Macintosh PowerPoint</Application>
  <PresentationFormat>Widescreen</PresentationFormat>
  <Paragraphs>109</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Franklin Gothic Book</vt:lpstr>
      <vt:lpstr>Franklin Gothic Demi</vt:lpstr>
      <vt:lpstr>Wingdings 2</vt:lpstr>
      <vt:lpstr>DividendVTI</vt:lpstr>
      <vt:lpstr>Sentiment Analysis of  covid-19  social media posts</vt:lpstr>
      <vt:lpstr>Problem statement</vt:lpstr>
      <vt:lpstr>METHODOLOGY</vt:lpstr>
      <vt:lpstr>Our original plan was to source the data from twitter posts</vt:lpstr>
      <vt:lpstr>Enter Reddit: endPoints of interest: r/nyc &amp; r/houston</vt:lpstr>
      <vt:lpstr>Data gathering</vt:lpstr>
      <vt:lpstr>PowerPoint Presentation</vt:lpstr>
      <vt:lpstr>PowerPoint Presentation</vt:lpstr>
      <vt:lpstr>Coronavirus context</vt:lpstr>
      <vt:lpstr>Timeline of key events RELATED TO COVID-19</vt:lpstr>
      <vt:lpstr>Covid-19 Cases &amp; deaths by region</vt:lpstr>
      <vt:lpstr>Sentiment analysis RESULTS</vt:lpstr>
      <vt:lpstr>We used the same time period for 2019 as a baseline</vt:lpstr>
      <vt:lpstr>the 2020 period covering the covid-19 crisis</vt:lpstr>
      <vt:lpstr>We next looked at posts mentioning the governors</vt:lpstr>
      <vt:lpstr>Conclusions &amp; next steps</vt:lpstr>
      <vt:lpstr>Appendix</vt:lpstr>
      <vt:lpstr>Cases &amp; deaths by county, New York city &amp; greater houston</vt:lpstr>
      <vt:lpstr>Sentiment in posts mentioning President Trump</vt:lpstr>
      <vt:lpstr>Sentiment in POSTS MENTIONING THE CDC</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 Analysis of  covid-19  social media posts</dc:title>
  <dc:creator>Jon Godin</dc:creator>
  <cp:lastModifiedBy>Jon Godin</cp:lastModifiedBy>
  <cp:revision>3</cp:revision>
  <dcterms:created xsi:type="dcterms:W3CDTF">2020-05-15T01:22:29Z</dcterms:created>
  <dcterms:modified xsi:type="dcterms:W3CDTF">2020-05-15T13:17:24Z</dcterms:modified>
</cp:coreProperties>
</file>